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5" r:id="rId1"/>
    <p:sldMasterId id="2147483707" r:id="rId2"/>
  </p:sldMasterIdLst>
  <p:notesMasterIdLst>
    <p:notesMasterId r:id="rId20"/>
  </p:notesMasterIdLst>
  <p:sldIdLst>
    <p:sldId id="1729" r:id="rId3"/>
    <p:sldId id="1774" r:id="rId4"/>
    <p:sldId id="1809" r:id="rId5"/>
    <p:sldId id="1810" r:id="rId6"/>
    <p:sldId id="1811" r:id="rId7"/>
    <p:sldId id="1812" r:id="rId8"/>
    <p:sldId id="1813" r:id="rId9"/>
    <p:sldId id="1814" r:id="rId10"/>
    <p:sldId id="1826" r:id="rId11"/>
    <p:sldId id="1822" r:id="rId12"/>
    <p:sldId id="1815" r:id="rId13"/>
    <p:sldId id="1816" r:id="rId14"/>
    <p:sldId id="1823" r:id="rId15"/>
    <p:sldId id="1827" r:id="rId16"/>
    <p:sldId id="1817" r:id="rId17"/>
    <p:sldId id="1824" r:id="rId18"/>
    <p:sldId id="1825" r:id="rId19"/>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正文" id="{06F092C1-719D-495E-AE41-8C9B138F14B9}">
          <p14:sldIdLst>
            <p14:sldId id="1729"/>
          </p14:sldIdLst>
        </p14:section>
        <p14:section name="part 1" id="{BD192E43-8464-4AC5-ABA9-F6419629A7F5}">
          <p14:sldIdLst>
            <p14:sldId id="1774"/>
            <p14:sldId id="1809"/>
            <p14:sldId id="1810"/>
            <p14:sldId id="1811"/>
            <p14:sldId id="1812"/>
            <p14:sldId id="1813"/>
            <p14:sldId id="1814"/>
            <p14:sldId id="1826"/>
            <p14:sldId id="1822"/>
            <p14:sldId id="1815"/>
            <p14:sldId id="1816"/>
            <p14:sldId id="1823"/>
            <p14:sldId id="1827"/>
            <p14:sldId id="1817"/>
            <p14:sldId id="1824"/>
            <p14:sldId id="1825"/>
          </p14:sldIdLst>
        </p14:section>
        <p14:section name="part2" id="{14380F3A-7527-4324-9717-FE506178F683}">
          <p14:sldIdLst/>
        </p14:section>
        <p14:section name="part3" id="{15BCB305-833D-45C6-8A8A-BD9DE3316559}">
          <p14:sldIdLst/>
        </p14:section>
        <p14:section name="part4" id="{BC5C46AA-D241-4604-BA86-B0617B9D4233}">
          <p14:sldIdLst/>
        </p14:section>
        <p14:section name="end" id="{1A6265C0-4A15-462F-A5DD-7CAD5EDCCA75}">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extLst>
      <p:ext uri="{19B8F6BF-5375-455C-9EA6-DF929625EA0E}">
        <p15:presenceInfo xmlns:p15="http://schemas.microsoft.com/office/powerpoint/2012/main" userId="42218d51efea374b" providerId="Windows Live"/>
      </p:ext>
    </p:extLst>
  </p:cmAuthor>
  <p:cmAuthor id="2" name="Fish Zheng" initials="FZ" lastIdx="1" clrIdx="1">
    <p:extLst>
      <p:ext uri="{19B8F6BF-5375-455C-9EA6-DF929625EA0E}">
        <p15:presenceInfo xmlns:p15="http://schemas.microsoft.com/office/powerpoint/2012/main" userId="784d355a392b2c5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329EBC"/>
    <a:srgbClr val="F88600"/>
    <a:srgbClr val="BF9000"/>
    <a:srgbClr val="FCD966"/>
    <a:srgbClr val="CEAB6E"/>
    <a:srgbClr val="9A0001"/>
    <a:srgbClr val="BFBFBF"/>
    <a:srgbClr val="A6A6A6"/>
    <a:srgbClr val="B1B1B1"/>
    <a:srgbClr val="06377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771" autoAdjust="0"/>
    <p:restoredTop sz="91293" autoAdjust="0"/>
  </p:normalViewPr>
  <p:slideViewPr>
    <p:cSldViewPr snapToGrid="0">
      <p:cViewPr varScale="1">
        <p:scale>
          <a:sx n="112" d="100"/>
          <a:sy n="112" d="100"/>
        </p:scale>
        <p:origin x="200" y="344"/>
      </p:cViewPr>
      <p:guideLst/>
    </p:cSldViewPr>
  </p:slideViewPr>
  <p:outlineViewPr>
    <p:cViewPr>
      <p:scale>
        <a:sx n="33" d="100"/>
        <a:sy n="33" d="100"/>
      </p:scale>
      <p:origin x="0" y="0"/>
    </p:cViewPr>
  </p:outlineViewPr>
  <p:notesTextViewPr>
    <p:cViewPr>
      <p:scale>
        <a:sx n="75" d="100"/>
        <a:sy n="75" d="100"/>
      </p:scale>
      <p:origin x="0" y="0"/>
    </p:cViewPr>
  </p:notesTextViewPr>
  <p:sorterViewPr>
    <p:cViewPr>
      <p:scale>
        <a:sx n="66" d="100"/>
        <a:sy n="66" d="100"/>
      </p:scale>
      <p:origin x="0" y="-4118"/>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commentAuthors" Target="commentAuthor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1-05T03:41:28.239"/>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3036 17948 16383,'0'0'0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T" type="integer" max="2.14748E9" units="dev"/>
        </inkml:traceFormat>
        <inkml:channelProperties>
          <inkml:channelProperty channel="X" name="resolution" value="1000" units="1/cm"/>
          <inkml:channelProperty channel="Y" name="resolution" value="1000" units="1/cm"/>
          <inkml:channelProperty channel="F" name="resolution" value="0" units="1/dev"/>
          <inkml:channelProperty channel="T" name="resolution" value="1" units="1/dev"/>
        </inkml:channelProperties>
      </inkml:inkSource>
      <inkml:timestamp xml:id="ts0" timeString="2022-11-05T03:37:33.434"/>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3036 17948 16383 0,'0'0'0'0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399999-22BB-4EB1-820B-6F546983B52B}" type="datetimeFigureOut">
              <a:rPr lang="zh-CN" altLang="en-US" smtClean="0"/>
              <a:t>2022/11/5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A75D99-2AE7-49F1-BB03-59E2BF5579C1}" type="slidenum">
              <a:rPr lang="zh-CN" altLang="en-US" smtClean="0"/>
              <a:t>‹#›</a:t>
            </a:fld>
            <a:endParaRPr lang="zh-CN" altLang="en-US"/>
          </a:p>
        </p:txBody>
      </p:sp>
    </p:spTree>
    <p:extLst>
      <p:ext uri="{BB962C8B-B14F-4D97-AF65-F5344CB8AC3E}">
        <p14:creationId xmlns:p14="http://schemas.microsoft.com/office/powerpoint/2010/main" val="22718690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a:t>
            </a:fld>
            <a:endParaRPr lang="zh-CN" altLang="en-US"/>
          </a:p>
        </p:txBody>
      </p:sp>
    </p:spTree>
    <p:extLst>
      <p:ext uri="{BB962C8B-B14F-4D97-AF65-F5344CB8AC3E}">
        <p14:creationId xmlns:p14="http://schemas.microsoft.com/office/powerpoint/2010/main" val="34836683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23142589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16</a:t>
            </a:fld>
            <a:endParaRPr lang="zh-CN" altLang="en-US"/>
          </a:p>
        </p:txBody>
      </p:sp>
    </p:spTree>
    <p:extLst>
      <p:ext uri="{BB962C8B-B14F-4D97-AF65-F5344CB8AC3E}">
        <p14:creationId xmlns:p14="http://schemas.microsoft.com/office/powerpoint/2010/main" val="29834241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17</a:t>
            </a:fld>
            <a:endParaRPr lang="zh-CN" altLang="en-US"/>
          </a:p>
        </p:txBody>
      </p:sp>
    </p:spTree>
    <p:extLst>
      <p:ext uri="{BB962C8B-B14F-4D97-AF65-F5344CB8AC3E}">
        <p14:creationId xmlns:p14="http://schemas.microsoft.com/office/powerpoint/2010/main" val="135937164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7173429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343342305"/>
      </p:ext>
    </p:extLst>
  </p:cSld>
  <p:clrMapOvr>
    <a:masterClrMapping/>
  </p:clrMapOvr>
  <p:extLst>
    <p:ext uri="{DCECCB84-F9BA-43D5-87BE-67443E8EF086}">
      <p15:sldGuideLst xmlns:p15="http://schemas.microsoft.com/office/powerpoint/2012/main">
        <p15:guide id="2" orient="horz" userDrawn="1">
          <p15:clr>
            <a:srgbClr val="FBAE40"/>
          </p15:clr>
        </p15:guide>
        <p15:guide id="4"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65695044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320391281"/>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2297414712"/>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77410927"/>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271073170"/>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168377699"/>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176353344"/>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r>
              <a:rPr lang="zh-CN" altLang="en-US"/>
              <a:t>单击图标添加图片</a:t>
            </a:r>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r>
              <a:rPr lang="zh-CN" altLang="en-US"/>
              <a:t>单击图标添加图片</a:t>
            </a:r>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r>
              <a:rPr lang="zh-CN" altLang="en-US"/>
              <a:t>单击图标添加图片</a:t>
            </a:r>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r>
              <a:rPr lang="zh-CN" altLang="en-US"/>
              <a:t>单击图标添加图片</a:t>
            </a:r>
          </a:p>
        </p:txBody>
      </p:sp>
    </p:spTree>
    <p:extLst>
      <p:ext uri="{BB962C8B-B14F-4D97-AF65-F5344CB8AC3E}">
        <p14:creationId xmlns:p14="http://schemas.microsoft.com/office/powerpoint/2010/main" val="1056957791"/>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r>
              <a:rPr lang="zh-CN" altLang="en-US"/>
              <a:t>单击图标添加图片</a:t>
            </a:r>
          </a:p>
        </p:txBody>
      </p:sp>
    </p:spTree>
    <p:extLst>
      <p:ext uri="{BB962C8B-B14F-4D97-AF65-F5344CB8AC3E}">
        <p14:creationId xmlns:p14="http://schemas.microsoft.com/office/powerpoint/2010/main" val="2896438906"/>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5655307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4045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10787271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255657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7612308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2883891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6098989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17261125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030030053"/>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925915339"/>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42140950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0386655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530403812"/>
      </p:ext>
    </p:extLst>
  </p:cSld>
  <p:clrMapOvr>
    <a:masterClrMapping/>
  </p:clrMapOvr>
  <p:extLst>
    <p:ext uri="{DCECCB84-F9BA-43D5-87BE-67443E8EF086}">
      <p15:sldGuideLst xmlns:p15="http://schemas.microsoft.com/office/powerpoint/2012/main">
        <p15:guide id="2" orient="horz">
          <p15:clr>
            <a:srgbClr val="FBAE40"/>
          </p15:clr>
        </p15:guide>
        <p15:guide id="4"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1131119114"/>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010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56674624"/>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4267871380"/>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61629306"/>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160747885"/>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310454351"/>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4212954581"/>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3757660173"/>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1184670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144750920"/>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14906782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3398244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805475184"/>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764787002"/>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25027301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318152792"/>
      </p:ext>
    </p:extLst>
  </p:cSld>
  <p:clrMap bg1="lt1" tx1="dk1" bg2="lt2" tx2="dk2" accent1="accent1" accent2="accent2" accent3="accent3" accent4="accent4" accent5="accent5" accent6="accent6" hlink="hlink" folHlink="folHlink"/>
  <p:sldLayoutIdLst>
    <p:sldLayoutId id="2147483694" r:id="rId1"/>
    <p:sldLayoutId id="2147483684" r:id="rId2"/>
    <p:sldLayoutId id="2147483685" r:id="rId3"/>
    <p:sldLayoutId id="2147483686" r:id="rId4"/>
    <p:sldLayoutId id="2147483680" r:id="rId5"/>
    <p:sldLayoutId id="2147483681" r:id="rId6"/>
    <p:sldLayoutId id="2147483691" r:id="rId7"/>
    <p:sldLayoutId id="2147483689" r:id="rId8"/>
    <p:sldLayoutId id="2147483688" r:id="rId9"/>
    <p:sldLayoutId id="2147483657" r:id="rId10"/>
    <p:sldLayoutId id="2147483690" r:id="rId11"/>
    <p:sldLayoutId id="2147483704" r:id="rId12"/>
    <p:sldLayoutId id="2147483695" r:id="rId13"/>
    <p:sldLayoutId id="2147483700" r:id="rId14"/>
    <p:sldLayoutId id="2147483701" r:id="rId15"/>
    <p:sldLayoutId id="2147483703" r:id="rId16"/>
    <p:sldLayoutId id="2147483702" r:id="rId17"/>
    <p:sldLayoutId id="2147483705" r:id="rId18"/>
    <p:sldLayoutId id="2147483706" r:id="rId19"/>
    <p:sldLayoutId id="2147483728"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83485235"/>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 id="2147483719" r:id="rId12"/>
    <p:sldLayoutId id="2147483720" r:id="rId13"/>
    <p:sldLayoutId id="2147483721" r:id="rId14"/>
    <p:sldLayoutId id="2147483722" r:id="rId15"/>
    <p:sldLayoutId id="2147483723" r:id="rId16"/>
    <p:sldLayoutId id="2147483724" r:id="rId17"/>
    <p:sldLayoutId id="2147483725" r:id="rId18"/>
    <p:sldLayoutId id="2147483726" r:id="rId19"/>
    <p:sldLayoutId id="2147483727"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hyperlink" Target="https://openai.com/blog/learning-dexterity/" TargetMode="External"/><Relationship Id="rId2" Type="http://schemas.openxmlformats.org/officeDocument/2006/relationships/hyperlink" Target="https://commons.wikimedia.org/wiki/File:Alphago_logo_Outlines.svg" TargetMode="Externa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2" Type="http://schemas.openxmlformats.org/officeDocument/2006/relationships/customXml" Target="../ink/ink1.xml"/><Relationship Id="rId1" Type="http://schemas.openxmlformats.org/officeDocument/2006/relationships/slideLayout" Target="../slideLayouts/slideLayout7.xml"/><Relationship Id="rId6" Type="http://schemas.openxmlformats.org/officeDocument/2006/relationships/customXml" Target="../ink/ink2.xml"/><Relationship Id="rId5" Type="http://schemas.openxmlformats.org/officeDocument/2006/relationships/image" Target="../media/image9.png"/></Relationships>
</file>

<file path=ppt/slides/_rels/slide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图片 64">
            <a:extLst>
              <a:ext uri="{FF2B5EF4-FFF2-40B4-BE49-F238E27FC236}">
                <a16:creationId xmlns:a16="http://schemas.microsoft.com/office/drawing/2014/main" id="{4D18365F-4A48-4CE4-9AA6-6F0337A2FE73}"/>
              </a:ext>
            </a:extLst>
          </p:cNvPr>
          <p:cNvPicPr>
            <a:picLocks noChangeAspect="1"/>
          </p:cNvPicPr>
          <p:nvPr/>
        </p:nvPicPr>
        <p:blipFill>
          <a:blip r:embed="rId3"/>
          <a:stretch>
            <a:fillRect/>
          </a:stretch>
        </p:blipFill>
        <p:spPr>
          <a:xfrm>
            <a:off x="0" y="308610"/>
            <a:ext cx="12192000" cy="6858000"/>
          </a:xfrm>
          <a:prstGeom prst="rect">
            <a:avLst/>
          </a:prstGeom>
        </p:spPr>
      </p:pic>
      <p:sp>
        <p:nvSpPr>
          <p:cNvPr id="3" name="矩形 2">
            <a:extLst>
              <a:ext uri="{FF2B5EF4-FFF2-40B4-BE49-F238E27FC236}">
                <a16:creationId xmlns:a16="http://schemas.microsoft.com/office/drawing/2014/main" id="{215653C9-8294-4422-939A-19987AE380D1}"/>
              </a:ext>
            </a:extLst>
          </p:cNvPr>
          <p:cNvSpPr/>
          <p:nvPr/>
        </p:nvSpPr>
        <p:spPr>
          <a:xfrm flipV="1">
            <a:off x="0" y="6802310"/>
            <a:ext cx="12192000" cy="6221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矩形 63">
            <a:extLst>
              <a:ext uri="{FF2B5EF4-FFF2-40B4-BE49-F238E27FC236}">
                <a16:creationId xmlns:a16="http://schemas.microsoft.com/office/drawing/2014/main" id="{59B2B4BE-7386-4C70-9386-6FB1093811F4}"/>
              </a:ext>
            </a:extLst>
          </p:cNvPr>
          <p:cNvSpPr/>
          <p:nvPr/>
        </p:nvSpPr>
        <p:spPr>
          <a:xfrm>
            <a:off x="5763361" y="3691890"/>
            <a:ext cx="665278" cy="4572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矩形 33">
            <a:extLst>
              <a:ext uri="{FF2B5EF4-FFF2-40B4-BE49-F238E27FC236}">
                <a16:creationId xmlns:a16="http://schemas.microsoft.com/office/drawing/2014/main" id="{64E8B448-9F20-49E7-92A9-4158C9CAFB88}"/>
              </a:ext>
            </a:extLst>
          </p:cNvPr>
          <p:cNvSpPr/>
          <p:nvPr/>
        </p:nvSpPr>
        <p:spPr>
          <a:xfrm>
            <a:off x="1290320" y="2299179"/>
            <a:ext cx="9611360" cy="1077218"/>
          </a:xfrm>
          <a:prstGeom prst="rect">
            <a:avLst/>
          </a:prstGeom>
          <a:effectLst>
            <a:outerShdw blurRad="63500" sx="102000" sy="102000" algn="ctr" rotWithShape="0">
              <a:prstClr val="black">
                <a:alpha val="40000"/>
              </a:prstClr>
            </a:outerShdw>
          </a:effectLst>
        </p:spPr>
        <p:txBody>
          <a:bodyPr wrap="square">
            <a:spAutoFit/>
          </a:bodyPr>
          <a:lstStyle/>
          <a:p>
            <a:pPr algn="ctr">
              <a:defRPr/>
            </a:pPr>
            <a:r>
              <a:rPr lang="en-US" altLang="zh-CN" sz="32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Optimizing Communication in Deep Reinforcement Learning with </a:t>
            </a:r>
            <a:r>
              <a:rPr lang="en-US" altLang="zh-CN" sz="3200" b="1" i="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XingTian</a:t>
            </a:r>
            <a:endParaRPr lang="zh-CN" altLang="en-US" sz="3200" b="1" i="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99" name="组合 98">
            <a:extLst>
              <a:ext uri="{FF2B5EF4-FFF2-40B4-BE49-F238E27FC236}">
                <a16:creationId xmlns:a16="http://schemas.microsoft.com/office/drawing/2014/main" id="{CBE706D0-5FCE-4A23-8F3E-DBB07A25286D}"/>
              </a:ext>
            </a:extLst>
          </p:cNvPr>
          <p:cNvGrpSpPr/>
          <p:nvPr/>
        </p:nvGrpSpPr>
        <p:grpSpPr>
          <a:xfrm>
            <a:off x="4654641" y="753988"/>
            <a:ext cx="2882718" cy="848212"/>
            <a:chOff x="9556201" y="498129"/>
            <a:chExt cx="1993881" cy="586680"/>
          </a:xfrm>
        </p:grpSpPr>
        <p:grpSp>
          <p:nvGrpSpPr>
            <p:cNvPr id="100" name="组合 99">
              <a:extLst>
                <a:ext uri="{FF2B5EF4-FFF2-40B4-BE49-F238E27FC236}">
                  <a16:creationId xmlns:a16="http://schemas.microsoft.com/office/drawing/2014/main" id="{6A7D59FD-ED34-445E-B1F5-8F642E4ADFD9}"/>
                </a:ext>
              </a:extLst>
            </p:cNvPr>
            <p:cNvGrpSpPr/>
            <p:nvPr userDrawn="1"/>
          </p:nvGrpSpPr>
          <p:grpSpPr>
            <a:xfrm>
              <a:off x="10239376" y="968937"/>
              <a:ext cx="1307697" cy="96254"/>
              <a:chOff x="4616246" y="3878362"/>
              <a:chExt cx="5571416" cy="410087"/>
            </a:xfrm>
            <a:solidFill>
              <a:schemeClr val="tx1">
                <a:alpha val="80000"/>
              </a:schemeClr>
            </a:solidFill>
          </p:grpSpPr>
          <p:sp>
            <p:nvSpPr>
              <p:cNvPr id="138" name="Freeform 17">
                <a:extLst>
                  <a:ext uri="{FF2B5EF4-FFF2-40B4-BE49-F238E27FC236}">
                    <a16:creationId xmlns:a16="http://schemas.microsoft.com/office/drawing/2014/main" id="{E85FBCF6-8C34-471A-874A-42F582F06909}"/>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9" name="Freeform 18">
                <a:extLst>
                  <a:ext uri="{FF2B5EF4-FFF2-40B4-BE49-F238E27FC236}">
                    <a16:creationId xmlns:a16="http://schemas.microsoft.com/office/drawing/2014/main" id="{30F58E4F-5B7F-4D9A-BC68-11B249E1B794}"/>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0" name="Freeform 19">
                <a:extLst>
                  <a:ext uri="{FF2B5EF4-FFF2-40B4-BE49-F238E27FC236}">
                    <a16:creationId xmlns:a16="http://schemas.microsoft.com/office/drawing/2014/main" id="{82147C30-2515-4630-9078-3200E7F6063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1" name="Freeform 20">
                <a:extLst>
                  <a:ext uri="{FF2B5EF4-FFF2-40B4-BE49-F238E27FC236}">
                    <a16:creationId xmlns:a16="http://schemas.microsoft.com/office/drawing/2014/main" id="{264A7408-6544-4313-A0C1-693EB618AC79}"/>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2" name="Freeform 21">
                <a:extLst>
                  <a:ext uri="{FF2B5EF4-FFF2-40B4-BE49-F238E27FC236}">
                    <a16:creationId xmlns:a16="http://schemas.microsoft.com/office/drawing/2014/main" id="{C8EFD175-4A66-42CC-93C7-A4D030C6C24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3" name="Freeform 22">
                <a:extLst>
                  <a:ext uri="{FF2B5EF4-FFF2-40B4-BE49-F238E27FC236}">
                    <a16:creationId xmlns:a16="http://schemas.microsoft.com/office/drawing/2014/main" id="{FDD28A70-F6B5-46C2-A918-36CBA596DD1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4" name="Freeform 23">
                <a:extLst>
                  <a:ext uri="{FF2B5EF4-FFF2-40B4-BE49-F238E27FC236}">
                    <a16:creationId xmlns:a16="http://schemas.microsoft.com/office/drawing/2014/main" id="{E58AB760-9C22-4594-A301-B7F41FF4328D}"/>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5" name="Freeform 25">
                <a:extLst>
                  <a:ext uri="{FF2B5EF4-FFF2-40B4-BE49-F238E27FC236}">
                    <a16:creationId xmlns:a16="http://schemas.microsoft.com/office/drawing/2014/main" id="{A520258F-92D6-45CA-8551-3A25C2B5B7B1}"/>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6" name="Freeform 27">
                <a:extLst>
                  <a:ext uri="{FF2B5EF4-FFF2-40B4-BE49-F238E27FC236}">
                    <a16:creationId xmlns:a16="http://schemas.microsoft.com/office/drawing/2014/main" id="{FA4F06EC-1192-428A-9BE4-12F5DD81609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7" name="Freeform 29">
                <a:extLst>
                  <a:ext uri="{FF2B5EF4-FFF2-40B4-BE49-F238E27FC236}">
                    <a16:creationId xmlns:a16="http://schemas.microsoft.com/office/drawing/2014/main" id="{BA355B96-B02D-4FE3-9AC2-98F25BC6550A}"/>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8" name="Freeform 30">
                <a:extLst>
                  <a:ext uri="{FF2B5EF4-FFF2-40B4-BE49-F238E27FC236}">
                    <a16:creationId xmlns:a16="http://schemas.microsoft.com/office/drawing/2014/main" id="{B3E94B63-D5E1-4110-87A5-8ED2E3E3083A}"/>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9" name="Freeform 31">
                <a:extLst>
                  <a:ext uri="{FF2B5EF4-FFF2-40B4-BE49-F238E27FC236}">
                    <a16:creationId xmlns:a16="http://schemas.microsoft.com/office/drawing/2014/main" id="{D6797E2E-3FC7-40E4-BDD7-EDC839EB5A12}"/>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0" name="Freeform 32">
                <a:extLst>
                  <a:ext uri="{FF2B5EF4-FFF2-40B4-BE49-F238E27FC236}">
                    <a16:creationId xmlns:a16="http://schemas.microsoft.com/office/drawing/2014/main" id="{1B0222F3-1393-4918-9563-ED3ACEEFAC41}"/>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1" name="Freeform 33">
                <a:extLst>
                  <a:ext uri="{FF2B5EF4-FFF2-40B4-BE49-F238E27FC236}">
                    <a16:creationId xmlns:a16="http://schemas.microsoft.com/office/drawing/2014/main" id="{C4F5E33F-1D9A-4ACA-B0FE-40C9D5E968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2" name="Freeform 34">
                <a:extLst>
                  <a:ext uri="{FF2B5EF4-FFF2-40B4-BE49-F238E27FC236}">
                    <a16:creationId xmlns:a16="http://schemas.microsoft.com/office/drawing/2014/main" id="{293C3E8F-7623-4F74-9C5B-89C5C4584D68}"/>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3" name="Freeform 35">
                <a:extLst>
                  <a:ext uri="{FF2B5EF4-FFF2-40B4-BE49-F238E27FC236}">
                    <a16:creationId xmlns:a16="http://schemas.microsoft.com/office/drawing/2014/main" id="{2E13B99C-F40F-468D-A5A9-F12FAF68CC9F}"/>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1" name="组合 100">
              <a:extLst>
                <a:ext uri="{FF2B5EF4-FFF2-40B4-BE49-F238E27FC236}">
                  <a16:creationId xmlns:a16="http://schemas.microsoft.com/office/drawing/2014/main" id="{88272D7E-C5BB-41DB-B720-4CC196192B14}"/>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26" name="Freeform 9">
                <a:extLst>
                  <a:ext uri="{FF2B5EF4-FFF2-40B4-BE49-F238E27FC236}">
                    <a16:creationId xmlns:a16="http://schemas.microsoft.com/office/drawing/2014/main" id="{53EA061E-708D-42CA-99A3-F08EB2172C2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10">
                <a:extLst>
                  <a:ext uri="{FF2B5EF4-FFF2-40B4-BE49-F238E27FC236}">
                    <a16:creationId xmlns:a16="http://schemas.microsoft.com/office/drawing/2014/main" id="{03781768-BC19-4D95-AB55-5C495881BF10}"/>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11">
                <a:extLst>
                  <a:ext uri="{FF2B5EF4-FFF2-40B4-BE49-F238E27FC236}">
                    <a16:creationId xmlns:a16="http://schemas.microsoft.com/office/drawing/2014/main" id="{E0CC83C5-9648-4BAD-9073-5022B2D7817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12">
                <a:extLst>
                  <a:ext uri="{FF2B5EF4-FFF2-40B4-BE49-F238E27FC236}">
                    <a16:creationId xmlns:a16="http://schemas.microsoft.com/office/drawing/2014/main" id="{E8665DA2-12F0-4C2C-8EA8-CD6AF0143EEE}"/>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13">
                <a:extLst>
                  <a:ext uri="{FF2B5EF4-FFF2-40B4-BE49-F238E27FC236}">
                    <a16:creationId xmlns:a16="http://schemas.microsoft.com/office/drawing/2014/main" id="{3E2E968C-F52E-447D-BE70-353F0A8F8AD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14">
                <a:extLst>
                  <a:ext uri="{FF2B5EF4-FFF2-40B4-BE49-F238E27FC236}">
                    <a16:creationId xmlns:a16="http://schemas.microsoft.com/office/drawing/2014/main" id="{E8303510-3EC7-4021-86E4-E4DD991913E0}"/>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15">
                <a:extLst>
                  <a:ext uri="{FF2B5EF4-FFF2-40B4-BE49-F238E27FC236}">
                    <a16:creationId xmlns:a16="http://schemas.microsoft.com/office/drawing/2014/main" id="{8356811E-0C91-49DB-9A97-8C6B5424DC71}"/>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3" name="Freeform 16">
                <a:extLst>
                  <a:ext uri="{FF2B5EF4-FFF2-40B4-BE49-F238E27FC236}">
                    <a16:creationId xmlns:a16="http://schemas.microsoft.com/office/drawing/2014/main" id="{FCBE0354-7452-4FD5-9113-23AF38E079D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4" name="Freeform 24">
                <a:extLst>
                  <a:ext uri="{FF2B5EF4-FFF2-40B4-BE49-F238E27FC236}">
                    <a16:creationId xmlns:a16="http://schemas.microsoft.com/office/drawing/2014/main" id="{BF8FB8BB-504D-4419-92F9-1D674B631339}"/>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5" name="Freeform 26">
                <a:extLst>
                  <a:ext uri="{FF2B5EF4-FFF2-40B4-BE49-F238E27FC236}">
                    <a16:creationId xmlns:a16="http://schemas.microsoft.com/office/drawing/2014/main" id="{DA453912-4222-4672-AA84-B45ACA292BA1}"/>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6" name="Freeform 28">
                <a:extLst>
                  <a:ext uri="{FF2B5EF4-FFF2-40B4-BE49-F238E27FC236}">
                    <a16:creationId xmlns:a16="http://schemas.microsoft.com/office/drawing/2014/main" id="{AA1D8A6D-A238-482F-B6D8-B688E3306E7C}"/>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7" name="Freeform 36">
                <a:extLst>
                  <a:ext uri="{FF2B5EF4-FFF2-40B4-BE49-F238E27FC236}">
                    <a16:creationId xmlns:a16="http://schemas.microsoft.com/office/drawing/2014/main" id="{810EFEC4-7AB4-494E-9D51-A4A5A37B149F}"/>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2" name="组合 101">
              <a:extLst>
                <a:ext uri="{FF2B5EF4-FFF2-40B4-BE49-F238E27FC236}">
                  <a16:creationId xmlns:a16="http://schemas.microsoft.com/office/drawing/2014/main" id="{44B49337-4B0D-4E67-8C9D-38EF5E0446BC}"/>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03" name="Freeform 8">
                <a:extLst>
                  <a:ext uri="{FF2B5EF4-FFF2-40B4-BE49-F238E27FC236}">
                    <a16:creationId xmlns:a16="http://schemas.microsoft.com/office/drawing/2014/main" id="{73998C79-7AC2-4DE6-814B-F2DAEF9353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42">
                <a:extLst>
                  <a:ext uri="{FF2B5EF4-FFF2-40B4-BE49-F238E27FC236}">
                    <a16:creationId xmlns:a16="http://schemas.microsoft.com/office/drawing/2014/main" id="{62335FEC-D63F-4F61-B61F-A920486AE8A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43">
                <a:extLst>
                  <a:ext uri="{FF2B5EF4-FFF2-40B4-BE49-F238E27FC236}">
                    <a16:creationId xmlns:a16="http://schemas.microsoft.com/office/drawing/2014/main" id="{5B5E6FEB-3D9B-40D3-B64A-9AA8688B7E0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44">
                <a:extLst>
                  <a:ext uri="{FF2B5EF4-FFF2-40B4-BE49-F238E27FC236}">
                    <a16:creationId xmlns:a16="http://schemas.microsoft.com/office/drawing/2014/main" id="{1F89E81F-F111-451D-B58F-6720A7B9DE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45">
                <a:extLst>
                  <a:ext uri="{FF2B5EF4-FFF2-40B4-BE49-F238E27FC236}">
                    <a16:creationId xmlns:a16="http://schemas.microsoft.com/office/drawing/2014/main" id="{449C424F-0E90-49EC-80DF-0E220540B4F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Freeform 46">
                <a:extLst>
                  <a:ext uri="{FF2B5EF4-FFF2-40B4-BE49-F238E27FC236}">
                    <a16:creationId xmlns:a16="http://schemas.microsoft.com/office/drawing/2014/main" id="{4E93C8BF-D0C9-4922-BBD4-F76CFE74F3F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9" name="Freeform 47">
                <a:extLst>
                  <a:ext uri="{FF2B5EF4-FFF2-40B4-BE49-F238E27FC236}">
                    <a16:creationId xmlns:a16="http://schemas.microsoft.com/office/drawing/2014/main" id="{D844C04F-9C65-446E-81B9-2978E64F79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0" name="Freeform 48">
                <a:extLst>
                  <a:ext uri="{FF2B5EF4-FFF2-40B4-BE49-F238E27FC236}">
                    <a16:creationId xmlns:a16="http://schemas.microsoft.com/office/drawing/2014/main" id="{4E07C329-5229-4CD0-A4CB-1C74B1E23FA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1" name="Freeform 49">
                <a:extLst>
                  <a:ext uri="{FF2B5EF4-FFF2-40B4-BE49-F238E27FC236}">
                    <a16:creationId xmlns:a16="http://schemas.microsoft.com/office/drawing/2014/main" id="{0CDCEF30-7E63-4B1D-89B8-9FD759B8A6D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2" name="Freeform 50">
                <a:extLst>
                  <a:ext uri="{FF2B5EF4-FFF2-40B4-BE49-F238E27FC236}">
                    <a16:creationId xmlns:a16="http://schemas.microsoft.com/office/drawing/2014/main" id="{9A23CBE4-1D85-4DDD-ADB5-C0A8C05AF45E}"/>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3" name="Freeform 51">
                <a:extLst>
                  <a:ext uri="{FF2B5EF4-FFF2-40B4-BE49-F238E27FC236}">
                    <a16:creationId xmlns:a16="http://schemas.microsoft.com/office/drawing/2014/main" id="{243C802F-9A52-445D-8C58-E66B97FA32A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4" name="Freeform 52">
                <a:extLst>
                  <a:ext uri="{FF2B5EF4-FFF2-40B4-BE49-F238E27FC236}">
                    <a16:creationId xmlns:a16="http://schemas.microsoft.com/office/drawing/2014/main" id="{39AAEF23-13FB-4488-A76F-EDE71B19EFB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5" name="Freeform 53">
                <a:extLst>
                  <a:ext uri="{FF2B5EF4-FFF2-40B4-BE49-F238E27FC236}">
                    <a16:creationId xmlns:a16="http://schemas.microsoft.com/office/drawing/2014/main" id="{F3BBBF65-12E3-4300-B05B-B3BD5F483781}"/>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6" name="Freeform 54">
                <a:extLst>
                  <a:ext uri="{FF2B5EF4-FFF2-40B4-BE49-F238E27FC236}">
                    <a16:creationId xmlns:a16="http://schemas.microsoft.com/office/drawing/2014/main" id="{91E22053-8DE0-4AEA-896A-08B03579B3E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7" name="Freeform 55">
                <a:extLst>
                  <a:ext uri="{FF2B5EF4-FFF2-40B4-BE49-F238E27FC236}">
                    <a16:creationId xmlns:a16="http://schemas.microsoft.com/office/drawing/2014/main" id="{B9552D6A-8116-4AA4-B9FF-E6FCCBA4FF3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8" name="Freeform 56">
                <a:extLst>
                  <a:ext uri="{FF2B5EF4-FFF2-40B4-BE49-F238E27FC236}">
                    <a16:creationId xmlns:a16="http://schemas.microsoft.com/office/drawing/2014/main" id="{89C18E52-5824-452D-995C-6A032B55300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9" name="Freeform 57">
                <a:extLst>
                  <a:ext uri="{FF2B5EF4-FFF2-40B4-BE49-F238E27FC236}">
                    <a16:creationId xmlns:a16="http://schemas.microsoft.com/office/drawing/2014/main" id="{6871446E-A54D-4835-AF37-AC08603AF325}"/>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0" name="Freeform 58">
                <a:extLst>
                  <a:ext uri="{FF2B5EF4-FFF2-40B4-BE49-F238E27FC236}">
                    <a16:creationId xmlns:a16="http://schemas.microsoft.com/office/drawing/2014/main" id="{275036EA-D747-4D81-A693-89350DE3708E}"/>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Freeform 59">
                <a:extLst>
                  <a:ext uri="{FF2B5EF4-FFF2-40B4-BE49-F238E27FC236}">
                    <a16:creationId xmlns:a16="http://schemas.microsoft.com/office/drawing/2014/main" id="{9D4EC6FF-0049-4EC4-80A8-2A89F2CEBDE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2" name="Freeform 60">
                <a:extLst>
                  <a:ext uri="{FF2B5EF4-FFF2-40B4-BE49-F238E27FC236}">
                    <a16:creationId xmlns:a16="http://schemas.microsoft.com/office/drawing/2014/main" id="{C7A9B8F5-7C28-482B-BBA0-E96E32EE91A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3" name="Freeform 61">
                <a:extLst>
                  <a:ext uri="{FF2B5EF4-FFF2-40B4-BE49-F238E27FC236}">
                    <a16:creationId xmlns:a16="http://schemas.microsoft.com/office/drawing/2014/main" id="{0077A934-ECD1-458F-A220-B5E86DB535D5}"/>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62">
                <a:extLst>
                  <a:ext uri="{FF2B5EF4-FFF2-40B4-BE49-F238E27FC236}">
                    <a16:creationId xmlns:a16="http://schemas.microsoft.com/office/drawing/2014/main" id="{EF03FCC8-76EB-4A42-8165-778590253302}"/>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71">
                <a:extLst>
                  <a:ext uri="{FF2B5EF4-FFF2-40B4-BE49-F238E27FC236}">
                    <a16:creationId xmlns:a16="http://schemas.microsoft.com/office/drawing/2014/main" id="{189DBD47-E6B5-4110-887A-4C568739915D}"/>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154" name="矩形 153">
            <a:extLst>
              <a:ext uri="{FF2B5EF4-FFF2-40B4-BE49-F238E27FC236}">
                <a16:creationId xmlns:a16="http://schemas.microsoft.com/office/drawing/2014/main" id="{463D1A49-0BF7-4F07-8315-36DBC4E57D47}"/>
              </a:ext>
            </a:extLst>
          </p:cNvPr>
          <p:cNvSpPr/>
          <p:nvPr/>
        </p:nvSpPr>
        <p:spPr>
          <a:xfrm>
            <a:off x="1271363" y="4605464"/>
            <a:ext cx="9649274" cy="19389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Lichen Pan</a:t>
            </a:r>
            <a:r>
              <a:rPr kumimoji="0" lang="en-US" altLang="zh-CN" sz="2000" b="1"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1</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Jun Qian</a:t>
            </a:r>
            <a:r>
              <a:rPr kumimoji="0" lang="en-US" altLang="zh-CN" sz="2000" b="0"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Wei Xia</a:t>
            </a:r>
            <a:r>
              <a:rPr kumimoji="0" lang="en-US" altLang="zh-CN" sz="2000" b="0"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r>
              <a:rPr kumimoji="0" lang="en-US" altLang="zh-CN" sz="2000" b="0" i="0" u="none" strike="noStrike" kern="1200" cap="none" spc="0" normalizeH="0" baseline="0" noProof="0" dirty="0" err="1">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Hangyu</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Mao</a:t>
            </a:r>
            <a:r>
              <a:rPr kumimoji="0" lang="en-US" altLang="zh-CN" sz="2000" b="0"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Jun Yao</a:t>
            </a:r>
            <a:r>
              <a:rPr kumimoji="0" lang="en-US" altLang="zh-CN" sz="2000" b="0"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r>
              <a:rPr kumimoji="0" lang="en-US" altLang="zh-CN" sz="2000" b="0" i="0" u="none" strike="noStrike" kern="1200" cap="none" spc="0" normalizeH="0" baseline="0" noProof="0" dirty="0" err="1">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Pengze</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Li</a:t>
            </a:r>
            <a:r>
              <a:rPr kumimoji="0" lang="en-US" altLang="zh-CN" sz="2000" b="0" i="0"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1</a:t>
            </a:r>
            <a:r>
              <a:rPr kumimoji="0" lang="en-US" altLang="zh-CN"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r>
              <a:rPr kumimoji="0" lang="en-US" altLang="zh-CN" sz="2000" b="0" i="0" u="none" strike="noStrike" kern="1200" cap="none" spc="0" normalizeH="0" baseline="0" noProof="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Zhen Xiao</a:t>
            </a:r>
            <a:r>
              <a:rPr kumimoji="0" lang="en-US" altLang="zh-CN" sz="2000" b="0" i="0" u="none" strike="noStrike" kern="1200" cap="none" spc="0" normalizeH="0" baseline="30000" noProof="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000" b="0" i="0" u="none" strike="noStrike" kern="1200" cap="none" spc="0" normalizeH="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i="1" baseline="30000" dirty="0">
                <a:latin typeface="Arial" panose="020B0604020202020204" pitchFamily="34" charset="0"/>
                <a:ea typeface="Microsoft YaHei" panose="020B0503020204020204" pitchFamily="34" charset="-122"/>
                <a:cs typeface="+mn-ea"/>
                <a:sym typeface="Arial" panose="020B0604020202020204" pitchFamily="34" charset="0"/>
              </a:rPr>
              <a:t>1</a:t>
            </a:r>
            <a:r>
              <a:rPr lang="en-US" altLang="zh-CN" sz="2000" i="1" dirty="0">
                <a:latin typeface="Arial" panose="020B0604020202020204" pitchFamily="34" charset="0"/>
                <a:ea typeface="Microsoft YaHei" panose="020B0503020204020204" pitchFamily="34" charset="-122"/>
                <a:cs typeface="+mn-ea"/>
                <a:sym typeface="Arial" panose="020B0604020202020204" pitchFamily="34" charset="0"/>
              </a:rPr>
              <a:t>School of Computer Science, Peking University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000" b="0" i="1" u="none" strike="noStrike" kern="1200" cap="none" spc="0" normalizeH="0" baseline="3000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r>
              <a:rPr lang="en-US" altLang="zh-CN" sz="2000" i="1" dirty="0">
                <a:latin typeface="Arial" panose="020B0604020202020204" pitchFamily="34" charset="0"/>
                <a:ea typeface="Microsoft YaHei" panose="020B0503020204020204" pitchFamily="34" charset="-122"/>
                <a:cs typeface="+mn-ea"/>
                <a:sym typeface="Arial" panose="020B0604020202020204" pitchFamily="34" charset="0"/>
              </a:rPr>
              <a:t>Noah’s Ark Lab, Huawei</a:t>
            </a:r>
            <a:endParaRPr kumimoji="0" lang="en-US" altLang="zh-CN" sz="2000" b="0" i="1" u="none" strike="noStrike" kern="1200" cap="none" spc="0" normalizeH="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zh-CN" sz="2000" dirty="0">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90288129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a:extLst>
              <a:ext uri="{FF2B5EF4-FFF2-40B4-BE49-F238E27FC236}">
                <a16:creationId xmlns:a16="http://schemas.microsoft.com/office/drawing/2014/main" id="{5A5F41A4-7CAF-4EBA-9F0C-E43309D10D37}"/>
              </a:ext>
            </a:extLst>
          </p:cNvPr>
          <p:cNvPicPr>
            <a:picLocks noChangeAspect="1"/>
          </p:cNvPicPr>
          <p:nvPr/>
        </p:nvPicPr>
        <p:blipFill>
          <a:blip r:embed="rId3"/>
          <a:stretch>
            <a:fillRect/>
          </a:stretch>
        </p:blipFill>
        <p:spPr>
          <a:xfrm>
            <a:off x="0" y="228600"/>
            <a:ext cx="12192000" cy="6858000"/>
          </a:xfrm>
          <a:prstGeom prst="rect">
            <a:avLst/>
          </a:prstGeom>
        </p:spPr>
      </p:pic>
      <p:sp>
        <p:nvSpPr>
          <p:cNvPr id="24" name="文本框 23">
            <a:extLst>
              <a:ext uri="{FF2B5EF4-FFF2-40B4-BE49-F238E27FC236}">
                <a16:creationId xmlns:a16="http://schemas.microsoft.com/office/drawing/2014/main" id="{C89BF589-2CE8-418B-90AB-D96CF02D75C6}"/>
              </a:ext>
            </a:extLst>
          </p:cNvPr>
          <p:cNvSpPr txBox="1"/>
          <p:nvPr/>
        </p:nvSpPr>
        <p:spPr>
          <a:xfrm>
            <a:off x="1514930" y="2961840"/>
            <a:ext cx="7431019" cy="92333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Evaluation</a:t>
            </a:r>
            <a:endParaRPr kumimoji="0" lang="zh-CN" altLang="en-US"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8" name="组合 7">
            <a:extLst>
              <a:ext uri="{FF2B5EF4-FFF2-40B4-BE49-F238E27FC236}">
                <a16:creationId xmlns:a16="http://schemas.microsoft.com/office/drawing/2014/main" id="{18E43A5F-7896-4E7A-8535-4C41972BD98C}"/>
              </a:ext>
            </a:extLst>
          </p:cNvPr>
          <p:cNvGrpSpPr/>
          <p:nvPr/>
        </p:nvGrpSpPr>
        <p:grpSpPr>
          <a:xfrm>
            <a:off x="9908728" y="457198"/>
            <a:ext cx="1689105" cy="497002"/>
            <a:chOff x="4774665" y="527202"/>
            <a:chExt cx="2642671" cy="777580"/>
          </a:xfrm>
          <a:solidFill>
            <a:srgbClr val="9A0001"/>
          </a:solidFill>
        </p:grpSpPr>
        <p:grpSp>
          <p:nvGrpSpPr>
            <p:cNvPr id="9" name="组合 8">
              <a:extLst>
                <a:ext uri="{FF2B5EF4-FFF2-40B4-BE49-F238E27FC236}">
                  <a16:creationId xmlns:a16="http://schemas.microsoft.com/office/drawing/2014/main" id="{0D75BEF3-1E86-43C1-9795-9558FE2422F9}"/>
                </a:ext>
              </a:extLst>
            </p:cNvPr>
            <p:cNvGrpSpPr/>
            <p:nvPr/>
          </p:nvGrpSpPr>
          <p:grpSpPr>
            <a:xfrm>
              <a:off x="5680139" y="1151206"/>
              <a:ext cx="1733210" cy="127574"/>
              <a:chOff x="4616246" y="3878362"/>
              <a:chExt cx="5571416" cy="410087"/>
            </a:xfrm>
            <a:grpFill/>
          </p:grpSpPr>
          <p:sp>
            <p:nvSpPr>
              <p:cNvPr id="53" name="Freeform 17">
                <a:extLst>
                  <a:ext uri="{FF2B5EF4-FFF2-40B4-BE49-F238E27FC236}">
                    <a16:creationId xmlns:a16="http://schemas.microsoft.com/office/drawing/2014/main" id="{F72A68BC-1A02-43F4-AEA7-1567761BF54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18">
                <a:extLst>
                  <a:ext uri="{FF2B5EF4-FFF2-40B4-BE49-F238E27FC236}">
                    <a16:creationId xmlns:a16="http://schemas.microsoft.com/office/drawing/2014/main" id="{958EFADE-ADE5-495A-A57C-70E8B1E400C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19">
                <a:extLst>
                  <a:ext uri="{FF2B5EF4-FFF2-40B4-BE49-F238E27FC236}">
                    <a16:creationId xmlns:a16="http://schemas.microsoft.com/office/drawing/2014/main" id="{429459E1-C3E4-43F6-9B10-D6154C474D1D}"/>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0">
                <a:extLst>
                  <a:ext uri="{FF2B5EF4-FFF2-40B4-BE49-F238E27FC236}">
                    <a16:creationId xmlns:a16="http://schemas.microsoft.com/office/drawing/2014/main" id="{7B922557-A341-43A9-9BAA-8EC4B23F7878}"/>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1">
                <a:extLst>
                  <a:ext uri="{FF2B5EF4-FFF2-40B4-BE49-F238E27FC236}">
                    <a16:creationId xmlns:a16="http://schemas.microsoft.com/office/drawing/2014/main" id="{F6552669-C119-45C7-8889-E15BAAB01906}"/>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2">
                <a:extLst>
                  <a:ext uri="{FF2B5EF4-FFF2-40B4-BE49-F238E27FC236}">
                    <a16:creationId xmlns:a16="http://schemas.microsoft.com/office/drawing/2014/main" id="{042EABF4-5FD5-4823-A2D5-8BE12DAA975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23">
                <a:extLst>
                  <a:ext uri="{FF2B5EF4-FFF2-40B4-BE49-F238E27FC236}">
                    <a16:creationId xmlns:a16="http://schemas.microsoft.com/office/drawing/2014/main" id="{CFEC696A-E756-4B78-8380-BC4D2E5CA27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5">
                <a:extLst>
                  <a:ext uri="{FF2B5EF4-FFF2-40B4-BE49-F238E27FC236}">
                    <a16:creationId xmlns:a16="http://schemas.microsoft.com/office/drawing/2014/main" id="{F65AF728-36DD-4250-9939-B5B60A5100CF}"/>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7">
                <a:extLst>
                  <a:ext uri="{FF2B5EF4-FFF2-40B4-BE49-F238E27FC236}">
                    <a16:creationId xmlns:a16="http://schemas.microsoft.com/office/drawing/2014/main" id="{1B8C579F-E2C6-4257-BD75-244D30DF6C6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9">
                <a:extLst>
                  <a:ext uri="{FF2B5EF4-FFF2-40B4-BE49-F238E27FC236}">
                    <a16:creationId xmlns:a16="http://schemas.microsoft.com/office/drawing/2014/main" id="{362E7BED-555E-4672-91F0-3772EC8EC89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0">
                <a:extLst>
                  <a:ext uri="{FF2B5EF4-FFF2-40B4-BE49-F238E27FC236}">
                    <a16:creationId xmlns:a16="http://schemas.microsoft.com/office/drawing/2014/main" id="{D88A1308-DBCB-412E-AC8B-714CF83E2C2B}"/>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1">
                <a:extLst>
                  <a:ext uri="{FF2B5EF4-FFF2-40B4-BE49-F238E27FC236}">
                    <a16:creationId xmlns:a16="http://schemas.microsoft.com/office/drawing/2014/main" id="{8586398E-F0C8-43FF-B12B-6AD7DA91CE6C}"/>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32">
                <a:extLst>
                  <a:ext uri="{FF2B5EF4-FFF2-40B4-BE49-F238E27FC236}">
                    <a16:creationId xmlns:a16="http://schemas.microsoft.com/office/drawing/2014/main" id="{97F3FC30-61BF-403B-B2A0-11D442043983}"/>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33">
                <a:extLst>
                  <a:ext uri="{FF2B5EF4-FFF2-40B4-BE49-F238E27FC236}">
                    <a16:creationId xmlns:a16="http://schemas.microsoft.com/office/drawing/2014/main" id="{A82142A1-935B-44CA-8557-39E4786A82B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4">
                <a:extLst>
                  <a:ext uri="{FF2B5EF4-FFF2-40B4-BE49-F238E27FC236}">
                    <a16:creationId xmlns:a16="http://schemas.microsoft.com/office/drawing/2014/main" id="{5CE41EC3-0A0D-46FE-8800-358C28A6C107}"/>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5">
                <a:extLst>
                  <a:ext uri="{FF2B5EF4-FFF2-40B4-BE49-F238E27FC236}">
                    <a16:creationId xmlns:a16="http://schemas.microsoft.com/office/drawing/2014/main" id="{FF660265-D69E-4C14-8DAE-474D332E5BE7}"/>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 name="组合 9">
              <a:extLst>
                <a:ext uri="{FF2B5EF4-FFF2-40B4-BE49-F238E27FC236}">
                  <a16:creationId xmlns:a16="http://schemas.microsoft.com/office/drawing/2014/main" id="{7B9D011C-BB2E-435E-8CFC-8F7B37D67FD7}"/>
                </a:ext>
              </a:extLst>
            </p:cNvPr>
            <p:cNvGrpSpPr/>
            <p:nvPr/>
          </p:nvGrpSpPr>
          <p:grpSpPr>
            <a:xfrm>
              <a:off x="5677149" y="582107"/>
              <a:ext cx="1740187" cy="497339"/>
              <a:chOff x="4606634" y="2048989"/>
              <a:chExt cx="5593843" cy="1598699"/>
            </a:xfrm>
            <a:grpFill/>
          </p:grpSpPr>
          <p:sp>
            <p:nvSpPr>
              <p:cNvPr id="41" name="Freeform 9">
                <a:extLst>
                  <a:ext uri="{FF2B5EF4-FFF2-40B4-BE49-F238E27FC236}">
                    <a16:creationId xmlns:a16="http://schemas.microsoft.com/office/drawing/2014/main" id="{B569EF18-2982-47A9-A7CA-E8045BA2E56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0">
                <a:extLst>
                  <a:ext uri="{FF2B5EF4-FFF2-40B4-BE49-F238E27FC236}">
                    <a16:creationId xmlns:a16="http://schemas.microsoft.com/office/drawing/2014/main" id="{F35B614A-6412-4F1A-8C1E-0A6D2434574D}"/>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1">
                <a:extLst>
                  <a:ext uri="{FF2B5EF4-FFF2-40B4-BE49-F238E27FC236}">
                    <a16:creationId xmlns:a16="http://schemas.microsoft.com/office/drawing/2014/main" id="{C02EBC3A-E3C2-4F6D-A0BA-B92268860FF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2">
                <a:extLst>
                  <a:ext uri="{FF2B5EF4-FFF2-40B4-BE49-F238E27FC236}">
                    <a16:creationId xmlns:a16="http://schemas.microsoft.com/office/drawing/2014/main" id="{7FFD34FB-F660-47EB-BF1C-336853E54853}"/>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3">
                <a:extLst>
                  <a:ext uri="{FF2B5EF4-FFF2-40B4-BE49-F238E27FC236}">
                    <a16:creationId xmlns:a16="http://schemas.microsoft.com/office/drawing/2014/main" id="{E09D05C3-AF8E-4D48-BC84-C1B36AFE9E2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4">
                <a:extLst>
                  <a:ext uri="{FF2B5EF4-FFF2-40B4-BE49-F238E27FC236}">
                    <a16:creationId xmlns:a16="http://schemas.microsoft.com/office/drawing/2014/main" id="{EC942E72-CDDF-47AE-A4AC-3BEFCCB0842B}"/>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5">
                <a:extLst>
                  <a:ext uri="{FF2B5EF4-FFF2-40B4-BE49-F238E27FC236}">
                    <a16:creationId xmlns:a16="http://schemas.microsoft.com/office/drawing/2014/main" id="{566F96D4-870F-42E9-A601-A078372541A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6">
                <a:extLst>
                  <a:ext uri="{FF2B5EF4-FFF2-40B4-BE49-F238E27FC236}">
                    <a16:creationId xmlns:a16="http://schemas.microsoft.com/office/drawing/2014/main" id="{B6A0629A-EA91-4FF1-89DE-2246CD1F4107}"/>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24">
                <a:extLst>
                  <a:ext uri="{FF2B5EF4-FFF2-40B4-BE49-F238E27FC236}">
                    <a16:creationId xmlns:a16="http://schemas.microsoft.com/office/drawing/2014/main" id="{F951B2AE-A391-4ADF-9333-B24EE6F79EC4}"/>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6">
                <a:extLst>
                  <a:ext uri="{FF2B5EF4-FFF2-40B4-BE49-F238E27FC236}">
                    <a16:creationId xmlns:a16="http://schemas.microsoft.com/office/drawing/2014/main" id="{39C855A7-869C-43DD-AA04-9CF536FE4B41}"/>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8">
                <a:extLst>
                  <a:ext uri="{FF2B5EF4-FFF2-40B4-BE49-F238E27FC236}">
                    <a16:creationId xmlns:a16="http://schemas.microsoft.com/office/drawing/2014/main" id="{BBC87B93-26E2-423F-9940-32A02487B4D1}"/>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36">
                <a:extLst>
                  <a:ext uri="{FF2B5EF4-FFF2-40B4-BE49-F238E27FC236}">
                    <a16:creationId xmlns:a16="http://schemas.microsoft.com/office/drawing/2014/main" id="{4F1B4E19-F798-4D05-9467-690831EF4FD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1" name="组合 10">
              <a:extLst>
                <a:ext uri="{FF2B5EF4-FFF2-40B4-BE49-F238E27FC236}">
                  <a16:creationId xmlns:a16="http://schemas.microsoft.com/office/drawing/2014/main" id="{E309D4C0-7EAD-4D49-9C2E-5C0EC9CDB333}"/>
                </a:ext>
              </a:extLst>
            </p:cNvPr>
            <p:cNvGrpSpPr/>
            <p:nvPr/>
          </p:nvGrpSpPr>
          <p:grpSpPr>
            <a:xfrm>
              <a:off x="4774665" y="527202"/>
              <a:ext cx="779396" cy="777580"/>
              <a:chOff x="2105799" y="20055838"/>
              <a:chExt cx="6748090" cy="6732363"/>
            </a:xfrm>
            <a:grpFill/>
          </p:grpSpPr>
          <p:sp>
            <p:nvSpPr>
              <p:cNvPr id="12" name="Freeform 8">
                <a:extLst>
                  <a:ext uri="{FF2B5EF4-FFF2-40B4-BE49-F238E27FC236}">
                    <a16:creationId xmlns:a16="http://schemas.microsoft.com/office/drawing/2014/main" id="{B14AFCB7-FA92-4CC7-9960-100B39F4EC9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2">
                <a:extLst>
                  <a:ext uri="{FF2B5EF4-FFF2-40B4-BE49-F238E27FC236}">
                    <a16:creationId xmlns:a16="http://schemas.microsoft.com/office/drawing/2014/main" id="{ABFA2F23-9EEE-416E-8CE4-6480D5D84DC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3">
                <a:extLst>
                  <a:ext uri="{FF2B5EF4-FFF2-40B4-BE49-F238E27FC236}">
                    <a16:creationId xmlns:a16="http://schemas.microsoft.com/office/drawing/2014/main" id="{59905DA2-C564-401D-BB3C-BCADEAF86F79}"/>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4">
                <a:extLst>
                  <a:ext uri="{FF2B5EF4-FFF2-40B4-BE49-F238E27FC236}">
                    <a16:creationId xmlns:a16="http://schemas.microsoft.com/office/drawing/2014/main" id="{3DED79E0-5F1C-4A8A-9EC3-6B8865C42CA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5">
                <a:extLst>
                  <a:ext uri="{FF2B5EF4-FFF2-40B4-BE49-F238E27FC236}">
                    <a16:creationId xmlns:a16="http://schemas.microsoft.com/office/drawing/2014/main" id="{082F9CBF-8FCF-48A7-94AB-B1D9803FBA7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6">
                <a:extLst>
                  <a:ext uri="{FF2B5EF4-FFF2-40B4-BE49-F238E27FC236}">
                    <a16:creationId xmlns:a16="http://schemas.microsoft.com/office/drawing/2014/main" id="{8C73118C-6384-4B23-B518-0B789401C84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7">
                <a:extLst>
                  <a:ext uri="{FF2B5EF4-FFF2-40B4-BE49-F238E27FC236}">
                    <a16:creationId xmlns:a16="http://schemas.microsoft.com/office/drawing/2014/main" id="{4EF9D537-1365-4453-B8E2-2FBC585DA89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8">
                <a:extLst>
                  <a:ext uri="{FF2B5EF4-FFF2-40B4-BE49-F238E27FC236}">
                    <a16:creationId xmlns:a16="http://schemas.microsoft.com/office/drawing/2014/main" id="{2BCEF9BA-5430-40C4-9D83-78CE3A4AA8F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9">
                <a:extLst>
                  <a:ext uri="{FF2B5EF4-FFF2-40B4-BE49-F238E27FC236}">
                    <a16:creationId xmlns:a16="http://schemas.microsoft.com/office/drawing/2014/main" id="{D5B3CA08-DA8A-42ED-8710-F5944D85C83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0">
                <a:extLst>
                  <a:ext uri="{FF2B5EF4-FFF2-40B4-BE49-F238E27FC236}">
                    <a16:creationId xmlns:a16="http://schemas.microsoft.com/office/drawing/2014/main" id="{B315F1C0-4769-4896-9BAD-B249BBDFED6F}"/>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8000EF92-BC4C-4EEA-A26B-472BF46A555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B60B0193-DB4F-41A8-B4BC-7192B6DA8D2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3760C39C-92D3-428B-A76D-5D144C2A9D0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4">
                <a:extLst>
                  <a:ext uri="{FF2B5EF4-FFF2-40B4-BE49-F238E27FC236}">
                    <a16:creationId xmlns:a16="http://schemas.microsoft.com/office/drawing/2014/main" id="{AA3F781A-E4E5-49F7-9072-D3DB6E1F4C72}"/>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5">
                <a:extLst>
                  <a:ext uri="{FF2B5EF4-FFF2-40B4-BE49-F238E27FC236}">
                    <a16:creationId xmlns:a16="http://schemas.microsoft.com/office/drawing/2014/main" id="{B1A7CCED-1936-4BDE-A749-9E8AEFA2A2CB}"/>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6">
                <a:extLst>
                  <a:ext uri="{FF2B5EF4-FFF2-40B4-BE49-F238E27FC236}">
                    <a16:creationId xmlns:a16="http://schemas.microsoft.com/office/drawing/2014/main" id="{DB3D9C23-95A2-4BC7-B1DE-D2C10C8CEF2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7">
                <a:extLst>
                  <a:ext uri="{FF2B5EF4-FFF2-40B4-BE49-F238E27FC236}">
                    <a16:creationId xmlns:a16="http://schemas.microsoft.com/office/drawing/2014/main" id="{A311B116-4671-44FE-90B7-FFA8723E5CB6}"/>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58">
                <a:extLst>
                  <a:ext uri="{FF2B5EF4-FFF2-40B4-BE49-F238E27FC236}">
                    <a16:creationId xmlns:a16="http://schemas.microsoft.com/office/drawing/2014/main" id="{C85B71DA-0032-4E0A-AE29-248B62EC739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59">
                <a:extLst>
                  <a:ext uri="{FF2B5EF4-FFF2-40B4-BE49-F238E27FC236}">
                    <a16:creationId xmlns:a16="http://schemas.microsoft.com/office/drawing/2014/main" id="{D227E631-A54F-4C17-ABA0-ACBE943D775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60">
                <a:extLst>
                  <a:ext uri="{FF2B5EF4-FFF2-40B4-BE49-F238E27FC236}">
                    <a16:creationId xmlns:a16="http://schemas.microsoft.com/office/drawing/2014/main" id="{76705444-03A9-419B-96FF-15ADD6C93E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61">
                <a:extLst>
                  <a:ext uri="{FF2B5EF4-FFF2-40B4-BE49-F238E27FC236}">
                    <a16:creationId xmlns:a16="http://schemas.microsoft.com/office/drawing/2014/main" id="{31EED31B-7C8B-436C-947C-8C90C6BE5A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2">
                <a:extLst>
                  <a:ext uri="{FF2B5EF4-FFF2-40B4-BE49-F238E27FC236}">
                    <a16:creationId xmlns:a16="http://schemas.microsoft.com/office/drawing/2014/main" id="{33AD6C8D-5D1A-4A45-8FE0-D6F6DC1DA344}"/>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71">
                <a:extLst>
                  <a:ext uri="{FF2B5EF4-FFF2-40B4-BE49-F238E27FC236}">
                    <a16:creationId xmlns:a16="http://schemas.microsoft.com/office/drawing/2014/main" id="{1CF60749-8B36-4783-B0C4-0480E9A2B79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Tree>
    <p:extLst>
      <p:ext uri="{BB962C8B-B14F-4D97-AF65-F5344CB8AC3E}">
        <p14:creationId xmlns:p14="http://schemas.microsoft.com/office/powerpoint/2010/main" val="178754016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lstStyle/>
          <a:p>
            <a:r>
              <a:rPr lang="en-US" altLang="zh-CN" dirty="0"/>
              <a:t>Convergence and Execution Time of DRL Algorithms</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11</a:t>
            </a:fld>
            <a:r>
              <a:rPr lang="zh-CN" altLang="en-US"/>
              <a:t> </a:t>
            </a:r>
            <a:r>
              <a:rPr lang="en-US" altLang="zh-CN"/>
              <a:t>&gt;</a:t>
            </a:r>
            <a:endParaRPr lang="zh-CN" altLang="en-US" dirty="0"/>
          </a:p>
        </p:txBody>
      </p:sp>
      <p:pic>
        <p:nvPicPr>
          <p:cNvPr id="5" name="图片 4">
            <a:extLst>
              <a:ext uri="{FF2B5EF4-FFF2-40B4-BE49-F238E27FC236}">
                <a16:creationId xmlns:a16="http://schemas.microsoft.com/office/drawing/2014/main" id="{9427C6AC-3AF6-B9A6-149D-3E84C539A3D6}"/>
              </a:ext>
            </a:extLst>
          </p:cNvPr>
          <p:cNvPicPr>
            <a:picLocks noChangeAspect="1"/>
          </p:cNvPicPr>
          <p:nvPr/>
        </p:nvPicPr>
        <p:blipFill>
          <a:blip r:embed="rId2"/>
          <a:stretch>
            <a:fillRect/>
          </a:stretch>
        </p:blipFill>
        <p:spPr>
          <a:xfrm>
            <a:off x="256375" y="1055436"/>
            <a:ext cx="5651515" cy="5631113"/>
          </a:xfrm>
          <a:prstGeom prst="rect">
            <a:avLst/>
          </a:prstGeom>
        </p:spPr>
      </p:pic>
      <p:pic>
        <p:nvPicPr>
          <p:cNvPr id="6" name="图片 5">
            <a:extLst>
              <a:ext uri="{FF2B5EF4-FFF2-40B4-BE49-F238E27FC236}">
                <a16:creationId xmlns:a16="http://schemas.microsoft.com/office/drawing/2014/main" id="{45145718-1E66-B307-3CA7-2554243ABC92}"/>
              </a:ext>
            </a:extLst>
          </p:cNvPr>
          <p:cNvPicPr>
            <a:picLocks noChangeAspect="1"/>
          </p:cNvPicPr>
          <p:nvPr/>
        </p:nvPicPr>
        <p:blipFill>
          <a:blip r:embed="rId3"/>
          <a:stretch>
            <a:fillRect/>
          </a:stretch>
        </p:blipFill>
        <p:spPr>
          <a:xfrm>
            <a:off x="5720442" y="3763609"/>
            <a:ext cx="5727337" cy="2107366"/>
          </a:xfrm>
          <a:prstGeom prst="rect">
            <a:avLst/>
          </a:prstGeom>
        </p:spPr>
      </p:pic>
      <p:pic>
        <p:nvPicPr>
          <p:cNvPr id="7" name="图片 6">
            <a:extLst>
              <a:ext uri="{FF2B5EF4-FFF2-40B4-BE49-F238E27FC236}">
                <a16:creationId xmlns:a16="http://schemas.microsoft.com/office/drawing/2014/main" id="{C07E3806-08F5-7C52-FE2C-CFA8AAA27B07}"/>
              </a:ext>
            </a:extLst>
          </p:cNvPr>
          <p:cNvPicPr>
            <a:picLocks noChangeAspect="1"/>
          </p:cNvPicPr>
          <p:nvPr/>
        </p:nvPicPr>
        <p:blipFill>
          <a:blip r:embed="rId4"/>
          <a:stretch>
            <a:fillRect/>
          </a:stretch>
        </p:blipFill>
        <p:spPr>
          <a:xfrm>
            <a:off x="5550189" y="1082103"/>
            <a:ext cx="5504888" cy="1865932"/>
          </a:xfrm>
          <a:prstGeom prst="rect">
            <a:avLst/>
          </a:prstGeom>
        </p:spPr>
      </p:pic>
    </p:spTree>
    <p:extLst>
      <p:ext uri="{BB962C8B-B14F-4D97-AF65-F5344CB8AC3E}">
        <p14:creationId xmlns:p14="http://schemas.microsoft.com/office/powerpoint/2010/main" val="28640448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Throughput of IMPALA</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12</a:t>
            </a:fld>
            <a:r>
              <a:rPr lang="zh-CN" altLang="en-US"/>
              <a:t> </a:t>
            </a:r>
            <a:r>
              <a:rPr lang="en-US" altLang="zh-CN"/>
              <a:t>&gt;</a:t>
            </a:r>
            <a:endParaRPr lang="zh-CN" altLang="en-US" dirty="0"/>
          </a:p>
        </p:txBody>
      </p:sp>
      <p:pic>
        <p:nvPicPr>
          <p:cNvPr id="6" name="图片 5">
            <a:extLst>
              <a:ext uri="{FF2B5EF4-FFF2-40B4-BE49-F238E27FC236}">
                <a16:creationId xmlns:a16="http://schemas.microsoft.com/office/drawing/2014/main" id="{A6BAEBD1-9ED8-DF62-98E3-DF3FE45F93BE}"/>
              </a:ext>
            </a:extLst>
          </p:cNvPr>
          <p:cNvPicPr>
            <a:picLocks noChangeAspect="1"/>
          </p:cNvPicPr>
          <p:nvPr/>
        </p:nvPicPr>
        <p:blipFill>
          <a:blip r:embed="rId2"/>
          <a:stretch>
            <a:fillRect/>
          </a:stretch>
        </p:blipFill>
        <p:spPr>
          <a:xfrm>
            <a:off x="442913" y="1017905"/>
            <a:ext cx="6307949" cy="5219630"/>
          </a:xfrm>
          <a:prstGeom prst="rect">
            <a:avLst/>
          </a:prstGeom>
        </p:spPr>
      </p:pic>
      <p:pic>
        <p:nvPicPr>
          <p:cNvPr id="7" name="图片 6">
            <a:extLst>
              <a:ext uri="{FF2B5EF4-FFF2-40B4-BE49-F238E27FC236}">
                <a16:creationId xmlns:a16="http://schemas.microsoft.com/office/drawing/2014/main" id="{8D88B93C-0909-96C0-8DFA-08034FCCAA72}"/>
              </a:ext>
            </a:extLst>
          </p:cNvPr>
          <p:cNvPicPr>
            <a:picLocks noChangeAspect="1"/>
          </p:cNvPicPr>
          <p:nvPr/>
        </p:nvPicPr>
        <p:blipFill>
          <a:blip r:embed="rId3"/>
          <a:stretch>
            <a:fillRect/>
          </a:stretch>
        </p:blipFill>
        <p:spPr>
          <a:xfrm>
            <a:off x="7083285" y="2464684"/>
            <a:ext cx="4665706" cy="2326071"/>
          </a:xfrm>
          <a:prstGeom prst="rect">
            <a:avLst/>
          </a:prstGeom>
        </p:spPr>
      </p:pic>
    </p:spTree>
    <p:extLst>
      <p:ext uri="{BB962C8B-B14F-4D97-AF65-F5344CB8AC3E}">
        <p14:creationId xmlns:p14="http://schemas.microsoft.com/office/powerpoint/2010/main" val="6920044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Transmission</a:t>
            </a:r>
            <a:r>
              <a:rPr lang="zh-CN" altLang="en-US" dirty="0"/>
              <a:t> </a:t>
            </a:r>
            <a:r>
              <a:rPr lang="en-US" altLang="zh-CN" dirty="0"/>
              <a:t>Time</a:t>
            </a:r>
            <a:r>
              <a:rPr lang="zh-CN" altLang="en-US" dirty="0"/>
              <a:t> </a:t>
            </a:r>
            <a:r>
              <a:rPr lang="en-US" altLang="zh-CN" dirty="0"/>
              <a:t>Analysis</a:t>
            </a:r>
            <a:r>
              <a:rPr lang="zh-CN" altLang="en-US" dirty="0"/>
              <a:t> </a:t>
            </a:r>
            <a:r>
              <a:rPr lang="en-US" altLang="zh-CN" dirty="0"/>
              <a:t>of</a:t>
            </a:r>
            <a:r>
              <a:rPr lang="zh-CN" altLang="en-US" dirty="0"/>
              <a:t> </a:t>
            </a:r>
            <a:r>
              <a:rPr lang="en-US" altLang="zh-CN" dirty="0"/>
              <a:t>IMPALA</a:t>
            </a:r>
            <a:endParaRPr lang="en-US" dirty="0">
              <a:solidFill>
                <a:schemeClr val="tx1"/>
              </a:solidFill>
            </a:endParaRPr>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dirty="0"/>
              <a:t>&lt; </a:t>
            </a:r>
            <a:fld id="{A548B57D-AE10-4CF7-A9DF-59FEFA91B28E}" type="slidenum">
              <a:rPr lang="zh-CN" altLang="en-US" smtClean="0"/>
              <a:pPr/>
              <a:t>13</a:t>
            </a:fld>
            <a:r>
              <a:rPr lang="zh-CN" altLang="en-US" dirty="0"/>
              <a:t> </a:t>
            </a:r>
            <a:r>
              <a:rPr lang="en-US" altLang="zh-CN" dirty="0"/>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p:txBody>
      </p:sp>
      <p:sp>
        <p:nvSpPr>
          <p:cNvPr id="10" name="文本框 9">
            <a:extLst>
              <a:ext uri="{FF2B5EF4-FFF2-40B4-BE49-F238E27FC236}">
                <a16:creationId xmlns:a16="http://schemas.microsoft.com/office/drawing/2014/main" id="{337A5747-2499-310A-806D-484E31BBCC1C}"/>
              </a:ext>
            </a:extLst>
          </p:cNvPr>
          <p:cNvSpPr txBox="1"/>
          <p:nvPr/>
        </p:nvSpPr>
        <p:spPr>
          <a:xfrm>
            <a:off x="1056082" y="6056804"/>
            <a:ext cx="10070706"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In </a:t>
            </a:r>
            <a:r>
              <a:rPr kumimoji="1" lang="en-US" altLang="zh-CN" sz="2000" dirty="0" err="1">
                <a:latin typeface="Arial" panose="020B0604020202020204" pitchFamily="34" charset="0"/>
                <a:ea typeface="微软雅黑" panose="020B0503020204020204" pitchFamily="34" charset="-122"/>
                <a:cs typeface="+mn-ea"/>
                <a:sym typeface="Arial" panose="020B0604020202020204" pitchFamily="34" charset="0"/>
              </a:rPr>
              <a:t>XingTian</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-based IMPALA, the rollout transmission overlaps with </a:t>
            </a:r>
            <a:r>
              <a:rPr kumimoji="1" lang="en-US" altLang="zh-CN" sz="2000" b="1" dirty="0">
                <a:latin typeface="Arial" panose="020B0604020202020204" pitchFamily="34" charset="0"/>
                <a:ea typeface="微软雅黑" panose="020B0503020204020204" pitchFamily="34" charset="-122"/>
                <a:cs typeface="+mn-ea"/>
                <a:sym typeface="Arial" panose="020B0604020202020204" pitchFamily="34" charset="0"/>
              </a:rPr>
              <a:t>multi-round</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 training.</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12" name="图片 11">
            <a:extLst>
              <a:ext uri="{FF2B5EF4-FFF2-40B4-BE49-F238E27FC236}">
                <a16:creationId xmlns:a16="http://schemas.microsoft.com/office/drawing/2014/main" id="{BBA285D2-30F6-347C-31C8-D6A46F7C87BB}"/>
              </a:ext>
            </a:extLst>
          </p:cNvPr>
          <p:cNvPicPr>
            <a:picLocks noChangeAspect="1"/>
          </p:cNvPicPr>
          <p:nvPr/>
        </p:nvPicPr>
        <p:blipFill>
          <a:blip r:embed="rId2"/>
          <a:stretch>
            <a:fillRect/>
          </a:stretch>
        </p:blipFill>
        <p:spPr>
          <a:xfrm>
            <a:off x="2205235" y="1093094"/>
            <a:ext cx="7772400" cy="4922889"/>
          </a:xfrm>
          <a:prstGeom prst="rect">
            <a:avLst/>
          </a:prstGeom>
        </p:spPr>
      </p:pic>
      <p:pic>
        <p:nvPicPr>
          <p:cNvPr id="7" name="图片 6">
            <a:extLst>
              <a:ext uri="{FF2B5EF4-FFF2-40B4-BE49-F238E27FC236}">
                <a16:creationId xmlns:a16="http://schemas.microsoft.com/office/drawing/2014/main" id="{F8EA9782-B402-B56A-C6B0-A531584DC65F}"/>
              </a:ext>
            </a:extLst>
          </p:cNvPr>
          <p:cNvPicPr>
            <a:picLocks noChangeAspect="1"/>
          </p:cNvPicPr>
          <p:nvPr/>
        </p:nvPicPr>
        <p:blipFill>
          <a:blip r:embed="rId3"/>
          <a:stretch>
            <a:fillRect/>
          </a:stretch>
        </p:blipFill>
        <p:spPr>
          <a:xfrm>
            <a:off x="2205235" y="1093094"/>
            <a:ext cx="7772400" cy="4922889"/>
          </a:xfrm>
          <a:prstGeom prst="rect">
            <a:avLst/>
          </a:prstGeom>
        </p:spPr>
      </p:pic>
    </p:spTree>
    <p:extLst>
      <p:ext uri="{BB962C8B-B14F-4D97-AF65-F5344CB8AC3E}">
        <p14:creationId xmlns:p14="http://schemas.microsoft.com/office/powerpoint/2010/main" val="2983341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7BB1B1C-ABAF-13C5-D24B-C4AD96AF21A3}"/>
              </a:ext>
            </a:extLst>
          </p:cNvPr>
          <p:cNvSpPr>
            <a:spLocks noGrp="1"/>
          </p:cNvSpPr>
          <p:nvPr>
            <p:ph type="title"/>
          </p:nvPr>
        </p:nvSpPr>
        <p:spPr/>
        <p:txBody>
          <a:bodyPr/>
          <a:lstStyle/>
          <a:p>
            <a:r>
              <a:rPr lang="en-US" altLang="zh-CN"/>
              <a:t>Throughput of DQN and PPO</a:t>
            </a:r>
            <a:endParaRPr kumimoji="1" lang="zh-CN" altLang="en-US" dirty="0"/>
          </a:p>
        </p:txBody>
      </p:sp>
      <p:sp>
        <p:nvSpPr>
          <p:cNvPr id="3" name="灯片编号占位符 2">
            <a:extLst>
              <a:ext uri="{FF2B5EF4-FFF2-40B4-BE49-F238E27FC236}">
                <a16:creationId xmlns:a16="http://schemas.microsoft.com/office/drawing/2014/main" id="{14645781-D842-B05B-5ADE-4D2789B8B515}"/>
              </a:ext>
            </a:extLst>
          </p:cNvPr>
          <p:cNvSpPr>
            <a:spLocks noGrp="1"/>
          </p:cNvSpPr>
          <p:nvPr>
            <p:ph type="sldNum" sz="quarter" idx="4"/>
          </p:nvPr>
        </p:nvSpPr>
        <p:spPr/>
        <p:txBody>
          <a:bodyPr/>
          <a:lstStyle/>
          <a:p>
            <a:r>
              <a:rPr lang="en-US" altLang="zh-CN"/>
              <a:t>&lt; </a:t>
            </a:r>
            <a:fld id="{A548B57D-AE10-4CF7-A9DF-59FEFA91B28E}" type="slidenum">
              <a:rPr lang="zh-CN" altLang="en-US" smtClean="0"/>
              <a:pPr/>
              <a:t>14</a:t>
            </a:fld>
            <a:r>
              <a:rPr lang="zh-CN" altLang="en-US"/>
              <a:t> </a:t>
            </a:r>
            <a:r>
              <a:rPr lang="en-US" altLang="zh-CN"/>
              <a:t>&gt;</a:t>
            </a:r>
            <a:endParaRPr lang="zh-CN" altLang="en-US" dirty="0"/>
          </a:p>
        </p:txBody>
      </p:sp>
      <p:pic>
        <p:nvPicPr>
          <p:cNvPr id="4" name="图片 3">
            <a:extLst>
              <a:ext uri="{FF2B5EF4-FFF2-40B4-BE49-F238E27FC236}">
                <a16:creationId xmlns:a16="http://schemas.microsoft.com/office/drawing/2014/main" id="{1A17F5EB-4AF2-B9D0-967D-3C6830855DC8}"/>
              </a:ext>
            </a:extLst>
          </p:cNvPr>
          <p:cNvPicPr>
            <a:picLocks noChangeAspect="1"/>
          </p:cNvPicPr>
          <p:nvPr/>
        </p:nvPicPr>
        <p:blipFill>
          <a:blip r:embed="rId2"/>
          <a:stretch>
            <a:fillRect/>
          </a:stretch>
        </p:blipFill>
        <p:spPr>
          <a:xfrm>
            <a:off x="634093" y="1062318"/>
            <a:ext cx="6705600" cy="2350938"/>
          </a:xfrm>
          <a:prstGeom prst="rect">
            <a:avLst/>
          </a:prstGeom>
        </p:spPr>
      </p:pic>
      <p:pic>
        <p:nvPicPr>
          <p:cNvPr id="5" name="图片 4">
            <a:extLst>
              <a:ext uri="{FF2B5EF4-FFF2-40B4-BE49-F238E27FC236}">
                <a16:creationId xmlns:a16="http://schemas.microsoft.com/office/drawing/2014/main" id="{67F49817-9D8A-5B84-6E47-5A3021F90577}"/>
              </a:ext>
            </a:extLst>
          </p:cNvPr>
          <p:cNvPicPr>
            <a:picLocks noChangeAspect="1"/>
          </p:cNvPicPr>
          <p:nvPr/>
        </p:nvPicPr>
        <p:blipFill>
          <a:blip r:embed="rId3"/>
          <a:stretch>
            <a:fillRect/>
          </a:stretch>
        </p:blipFill>
        <p:spPr>
          <a:xfrm>
            <a:off x="634093" y="3444745"/>
            <a:ext cx="6444683" cy="2350937"/>
          </a:xfrm>
          <a:prstGeom prst="rect">
            <a:avLst/>
          </a:prstGeom>
        </p:spPr>
      </p:pic>
      <p:sp>
        <p:nvSpPr>
          <p:cNvPr id="6" name="文本框 5">
            <a:extLst>
              <a:ext uri="{FF2B5EF4-FFF2-40B4-BE49-F238E27FC236}">
                <a16:creationId xmlns:a16="http://schemas.microsoft.com/office/drawing/2014/main" id="{A3227BF1-8A77-5782-C4F3-0A80906865C0}"/>
              </a:ext>
            </a:extLst>
          </p:cNvPr>
          <p:cNvSpPr txBox="1"/>
          <p:nvPr/>
        </p:nvSpPr>
        <p:spPr>
          <a:xfrm>
            <a:off x="7339693" y="1837677"/>
            <a:ext cx="755335"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DQN</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 name="文本框 6">
            <a:extLst>
              <a:ext uri="{FF2B5EF4-FFF2-40B4-BE49-F238E27FC236}">
                <a16:creationId xmlns:a16="http://schemas.microsoft.com/office/drawing/2014/main" id="{C4EF00AA-8CEB-3ED7-0103-C1E86D9EB59D}"/>
              </a:ext>
            </a:extLst>
          </p:cNvPr>
          <p:cNvSpPr txBox="1"/>
          <p:nvPr/>
        </p:nvSpPr>
        <p:spPr>
          <a:xfrm>
            <a:off x="7354120" y="4188615"/>
            <a:ext cx="726481"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PPO</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0293627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lstStyle/>
          <a:p>
            <a:r>
              <a:rPr lang="en-US" altLang="zh-CN" dirty="0"/>
              <a:t>Summary</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15</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sz="2000" dirty="0">
              <a:sym typeface="Arial" panose="020B0604020202020204" pitchFamily="34" charset="0"/>
            </a:endParaRPr>
          </a:p>
          <a:p>
            <a:r>
              <a:rPr lang="en-US" altLang="zh-CN" sz="2000" dirty="0">
                <a:sym typeface="Arial" panose="020B0604020202020204" pitchFamily="34" charset="0"/>
              </a:rPr>
              <a:t>Motivation:</a:t>
            </a:r>
          </a:p>
          <a:p>
            <a:pPr lvl="1"/>
            <a:r>
              <a:rPr lang="en-US" altLang="zh-CN" sz="1600" dirty="0">
                <a:sym typeface="Arial" panose="020B0604020202020204" pitchFamily="34" charset="0"/>
              </a:rPr>
              <a:t>The</a:t>
            </a:r>
            <a:r>
              <a:rPr lang="zh-CN" altLang="en-US" sz="1600" dirty="0">
                <a:sym typeface="Arial" panose="020B0604020202020204" pitchFamily="34" charset="0"/>
              </a:rPr>
              <a:t> </a:t>
            </a:r>
            <a:r>
              <a:rPr lang="en-US" altLang="zh-CN" sz="1600" dirty="0">
                <a:sym typeface="Arial" panose="020B0604020202020204" pitchFamily="34" charset="0"/>
              </a:rPr>
              <a:t>optimization opportunity of the communication-computation overlap from DRL algorithms.</a:t>
            </a:r>
          </a:p>
          <a:p>
            <a:pPr lvl="1"/>
            <a:r>
              <a:rPr lang="en-US" altLang="zh-CN" sz="1600" dirty="0">
                <a:sym typeface="Arial" panose="020B0604020202020204" pitchFamily="34" charset="0"/>
              </a:rPr>
              <a:t>Prior</a:t>
            </a:r>
            <a:r>
              <a:rPr lang="zh-CN" altLang="en-US" sz="1600" dirty="0">
                <a:sym typeface="Arial" panose="020B0604020202020204" pitchFamily="34" charset="0"/>
              </a:rPr>
              <a:t> </a:t>
            </a:r>
            <a:r>
              <a:rPr lang="en-US" altLang="zh-CN" sz="1600" dirty="0">
                <a:sym typeface="Arial" panose="020B0604020202020204" pitchFamily="34" charset="0"/>
              </a:rPr>
              <a:t>DRL</a:t>
            </a:r>
            <a:r>
              <a:rPr lang="zh-CN" altLang="en-US" sz="1600" dirty="0">
                <a:sym typeface="Arial" panose="020B0604020202020204" pitchFamily="34" charset="0"/>
              </a:rPr>
              <a:t> </a:t>
            </a:r>
            <a:r>
              <a:rPr lang="en-US" altLang="zh-CN" sz="1600" dirty="0">
                <a:sym typeface="Arial" panose="020B0604020202020204" pitchFamily="34" charset="0"/>
              </a:rPr>
              <a:t>frameworks</a:t>
            </a:r>
            <a:r>
              <a:rPr lang="zh-CN" altLang="en-US" sz="1600" dirty="0">
                <a:sym typeface="Arial" panose="020B0604020202020204" pitchFamily="34" charset="0"/>
              </a:rPr>
              <a:t> </a:t>
            </a:r>
            <a:r>
              <a:rPr lang="en-US" altLang="zh-CN" sz="1600" dirty="0">
                <a:sym typeface="Arial" panose="020B0604020202020204" pitchFamily="34" charset="0"/>
              </a:rPr>
              <a:t>fail</a:t>
            </a:r>
            <a:r>
              <a:rPr lang="zh-CN" altLang="en-US" sz="1600" dirty="0">
                <a:sym typeface="Arial" panose="020B0604020202020204" pitchFamily="34" charset="0"/>
              </a:rPr>
              <a:t> </a:t>
            </a:r>
            <a:r>
              <a:rPr lang="en-US" altLang="zh-CN" sz="1600" dirty="0">
                <a:sym typeface="Arial" panose="020B0604020202020204" pitchFamily="34" charset="0"/>
              </a:rPr>
              <a:t>to</a:t>
            </a:r>
            <a:r>
              <a:rPr lang="zh-CN" altLang="en-US" sz="1600" dirty="0">
                <a:sym typeface="Arial" panose="020B0604020202020204" pitchFamily="34" charset="0"/>
              </a:rPr>
              <a:t> </a:t>
            </a:r>
            <a:r>
              <a:rPr lang="en-US" altLang="zh-CN" sz="1600" dirty="0">
                <a:sym typeface="Arial" panose="020B0604020202020204" pitchFamily="34" charset="0"/>
              </a:rPr>
              <a:t>utilize</a:t>
            </a:r>
            <a:r>
              <a:rPr lang="zh-CN" altLang="en-US" sz="1600" dirty="0">
                <a:sym typeface="Arial" panose="020B0604020202020204" pitchFamily="34" charset="0"/>
              </a:rPr>
              <a:t> </a:t>
            </a:r>
            <a:r>
              <a:rPr lang="en-US" altLang="zh-CN" sz="1600" dirty="0">
                <a:sym typeface="Arial" panose="020B0604020202020204" pitchFamily="34" charset="0"/>
              </a:rPr>
              <a:t>this</a:t>
            </a:r>
            <a:r>
              <a:rPr lang="zh-CN" altLang="en-US" sz="1600" dirty="0">
                <a:sym typeface="Arial" panose="020B0604020202020204" pitchFamily="34" charset="0"/>
              </a:rPr>
              <a:t> </a:t>
            </a:r>
            <a:r>
              <a:rPr lang="en-US" altLang="zh-CN" sz="1600" dirty="0">
                <a:sym typeface="Arial" panose="020B0604020202020204" pitchFamily="34" charset="0"/>
              </a:rPr>
              <a:t>opportunity.</a:t>
            </a:r>
          </a:p>
          <a:p>
            <a:pPr lvl="1"/>
            <a:endParaRPr lang="en-US" altLang="zh-CN" sz="1600" dirty="0">
              <a:sym typeface="Arial" panose="020B0604020202020204" pitchFamily="34" charset="0"/>
            </a:endParaRPr>
          </a:p>
          <a:p>
            <a:r>
              <a:rPr lang="en-US" altLang="zh-CN" sz="2000" dirty="0">
                <a:sym typeface="Arial" panose="020B0604020202020204" pitchFamily="34" charset="0"/>
              </a:rPr>
              <a:t>Key</a:t>
            </a:r>
            <a:r>
              <a:rPr lang="zh-CN" altLang="en-US" sz="2000" dirty="0">
                <a:sym typeface="Arial" panose="020B0604020202020204" pitchFamily="34" charset="0"/>
              </a:rPr>
              <a:t> </a:t>
            </a:r>
            <a:r>
              <a:rPr lang="en-US" altLang="zh-CN" sz="2000" dirty="0">
                <a:sym typeface="Arial" panose="020B0604020202020204" pitchFamily="34" charset="0"/>
              </a:rPr>
              <a:t>idea:</a:t>
            </a:r>
          </a:p>
          <a:p>
            <a:pPr lvl="1"/>
            <a:r>
              <a:rPr lang="en-US" altLang="zh-CN" sz="1600" dirty="0">
                <a:sym typeface="Arial" panose="020B0604020202020204" pitchFamily="34" charset="0"/>
              </a:rPr>
              <a:t>Decentralized</a:t>
            </a:r>
            <a:r>
              <a:rPr lang="zh-CN" altLang="en-US" sz="1600" dirty="0">
                <a:sym typeface="Arial" panose="020B0604020202020204" pitchFamily="34" charset="0"/>
              </a:rPr>
              <a:t> </a:t>
            </a:r>
            <a:r>
              <a:rPr lang="en-US" altLang="zh-CN" sz="1600" dirty="0">
                <a:sym typeface="Arial" panose="020B0604020202020204" pitchFamily="34" charset="0"/>
              </a:rPr>
              <a:t>computation</a:t>
            </a:r>
          </a:p>
          <a:p>
            <a:pPr lvl="1"/>
            <a:r>
              <a:rPr lang="en-US" altLang="zh-CN" sz="1600" dirty="0">
                <a:sym typeface="Arial" panose="020B0604020202020204" pitchFamily="34" charset="0"/>
              </a:rPr>
              <a:t>Asynchronous</a:t>
            </a:r>
            <a:r>
              <a:rPr lang="zh-CN" altLang="en-US" sz="1600" dirty="0">
                <a:sym typeface="Arial" panose="020B0604020202020204" pitchFamily="34" charset="0"/>
              </a:rPr>
              <a:t> </a:t>
            </a:r>
            <a:r>
              <a:rPr lang="en-US" altLang="zh-CN" sz="1600" dirty="0">
                <a:sym typeface="Arial" panose="020B0604020202020204" pitchFamily="34" charset="0"/>
              </a:rPr>
              <a:t>communication</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pPr marL="0" indent="0">
              <a:buNone/>
            </a:pPr>
            <a:r>
              <a:rPr lang="en-US" altLang="zh-CN" sz="2000" dirty="0">
                <a:sym typeface="Arial" panose="020B0604020202020204" pitchFamily="34" charset="0"/>
              </a:rPr>
              <a:t>		</a:t>
            </a:r>
            <a:r>
              <a:rPr lang="en-US" altLang="zh-CN" sz="2000" dirty="0" err="1">
                <a:sym typeface="Arial" panose="020B0604020202020204" pitchFamily="34" charset="0"/>
              </a:rPr>
              <a:t>github.com</a:t>
            </a:r>
            <a:r>
              <a:rPr lang="en-US" altLang="zh-CN" sz="2000" dirty="0">
                <a:sym typeface="Arial" panose="020B0604020202020204" pitchFamily="34" charset="0"/>
              </a:rPr>
              <a:t>/</a:t>
            </a:r>
            <a:r>
              <a:rPr lang="en-US" altLang="zh-CN" sz="2000" dirty="0" err="1">
                <a:sym typeface="Arial" panose="020B0604020202020204" pitchFamily="34" charset="0"/>
              </a:rPr>
              <a:t>huawei-noah</a:t>
            </a:r>
            <a:r>
              <a:rPr lang="en-US" altLang="zh-CN" sz="2000" dirty="0">
                <a:sym typeface="Arial" panose="020B0604020202020204" pitchFamily="34" charset="0"/>
              </a:rPr>
              <a:t>/</a:t>
            </a:r>
            <a:r>
              <a:rPr lang="en-US" altLang="zh-CN" sz="2000" dirty="0" err="1">
                <a:sym typeface="Arial" panose="020B0604020202020204" pitchFamily="34" charset="0"/>
              </a:rPr>
              <a:t>xingtian</a:t>
            </a:r>
            <a:endParaRPr lang="en-US" altLang="zh-CN" sz="2000" dirty="0">
              <a:sym typeface="Arial" panose="020B0604020202020204" pitchFamily="34" charset="0"/>
            </a:endParaRPr>
          </a:p>
          <a:p>
            <a:endParaRPr lang="en-US" altLang="zh-CN" sz="2000" dirty="0">
              <a:sym typeface="Arial" panose="020B0604020202020204" pitchFamily="34" charset="0"/>
            </a:endParaRPr>
          </a:p>
          <a:p>
            <a:pPr lvl="1"/>
            <a:endParaRPr lang="en-US" altLang="zh-CN" sz="16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pic>
        <p:nvPicPr>
          <p:cNvPr id="1026" name="Picture 2" descr="GitHub (entreprise) — Wikipédia">
            <a:extLst>
              <a:ext uri="{FF2B5EF4-FFF2-40B4-BE49-F238E27FC236}">
                <a16:creationId xmlns:a16="http://schemas.microsoft.com/office/drawing/2014/main" id="{3960E565-CB3E-B2D9-ABB3-944CDA99E0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6319" y="3951514"/>
            <a:ext cx="1192680" cy="12314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537401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a:extLst>
              <a:ext uri="{FF2B5EF4-FFF2-40B4-BE49-F238E27FC236}">
                <a16:creationId xmlns:a16="http://schemas.microsoft.com/office/drawing/2014/main" id="{6BDBE2B3-A4CE-4745-9D6D-78A5D9D586B2}"/>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矩形 1">
            <a:extLst>
              <a:ext uri="{FF2B5EF4-FFF2-40B4-BE49-F238E27FC236}">
                <a16:creationId xmlns:a16="http://schemas.microsoft.com/office/drawing/2014/main" id="{649722C4-C230-4494-A66E-EC19A6EA86DC}"/>
              </a:ext>
            </a:extLst>
          </p:cNvPr>
          <p:cNvSpPr/>
          <p:nvPr/>
        </p:nvSpPr>
        <p:spPr>
          <a:xfrm>
            <a:off x="4247577" y="2428994"/>
            <a:ext cx="3696846" cy="1862048"/>
          </a:xfrm>
          <a:prstGeom prst="rect">
            <a:avLst/>
          </a:prstGeom>
        </p:spPr>
        <p:txBody>
          <a:bodyPr wrap="none">
            <a:spAutoFit/>
          </a:bodyPr>
          <a:lstStyle/>
          <a:p>
            <a:pPr algn="ctr"/>
            <a:r>
              <a:rPr lang="en-US" altLang="zh-CN" sz="11500" i="1" dirty="0">
                <a:solidFill>
                  <a:schemeClr val="accent1"/>
                </a:solidFill>
              </a:rPr>
              <a:t>Q </a:t>
            </a:r>
            <a:r>
              <a:rPr lang="en-US" altLang="zh-CN" sz="8000" i="1" dirty="0">
                <a:solidFill>
                  <a:schemeClr val="bg1">
                    <a:lumMod val="65000"/>
                  </a:schemeClr>
                </a:solidFill>
              </a:rPr>
              <a:t>&amp; </a:t>
            </a:r>
            <a:r>
              <a:rPr lang="en-US" altLang="zh-CN" sz="11500" i="1" dirty="0">
                <a:solidFill>
                  <a:schemeClr val="accent1"/>
                </a:solidFill>
              </a:rPr>
              <a:t>A</a:t>
            </a:r>
            <a:endParaRPr lang="zh-CN" altLang="en-US" sz="11500" i="1" dirty="0">
              <a:solidFill>
                <a:schemeClr val="accent1"/>
              </a:solidFill>
            </a:endParaRPr>
          </a:p>
        </p:txBody>
      </p:sp>
    </p:spTree>
    <p:extLst>
      <p:ext uri="{BB962C8B-B14F-4D97-AF65-F5344CB8AC3E}">
        <p14:creationId xmlns:p14="http://schemas.microsoft.com/office/powerpoint/2010/main" val="7286003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图片 65">
            <a:extLst>
              <a:ext uri="{FF2B5EF4-FFF2-40B4-BE49-F238E27FC236}">
                <a16:creationId xmlns:a16="http://schemas.microsoft.com/office/drawing/2014/main" id="{DF916D8F-0842-4E05-92DF-6B2DC97A2544}"/>
              </a:ext>
            </a:extLst>
          </p:cNvPr>
          <p:cNvPicPr>
            <a:picLocks noChangeAspect="1"/>
          </p:cNvPicPr>
          <p:nvPr/>
        </p:nvPicPr>
        <p:blipFill>
          <a:blip r:embed="rId3"/>
          <a:stretch>
            <a:fillRect/>
          </a:stretch>
        </p:blipFill>
        <p:spPr>
          <a:xfrm>
            <a:off x="0" y="251012"/>
            <a:ext cx="12192000" cy="6858000"/>
          </a:xfrm>
          <a:prstGeom prst="rect">
            <a:avLst/>
          </a:prstGeom>
        </p:spPr>
      </p:pic>
      <p:sp>
        <p:nvSpPr>
          <p:cNvPr id="3" name="矩形 2">
            <a:extLst>
              <a:ext uri="{FF2B5EF4-FFF2-40B4-BE49-F238E27FC236}">
                <a16:creationId xmlns:a16="http://schemas.microsoft.com/office/drawing/2014/main" id="{CAA8EC84-4626-485A-A4CF-371659B4931F}"/>
              </a:ext>
            </a:extLst>
          </p:cNvPr>
          <p:cNvSpPr/>
          <p:nvPr/>
        </p:nvSpPr>
        <p:spPr>
          <a:xfrm>
            <a:off x="1454149" y="5057908"/>
            <a:ext cx="9347200" cy="937949"/>
          </a:xfrm>
          <a:prstGeom prst="rect">
            <a:avLst/>
          </a:prstGeom>
          <a:effectLst>
            <a:outerShdw blurRad="63500" sx="102000" sy="102000" algn="ctr" rotWithShape="0">
              <a:prstClr val="black">
                <a:alpha val="40000"/>
              </a:prstClr>
            </a:outerShdw>
          </a:effectLst>
        </p:spPr>
        <p:txBody>
          <a:bodyPr wrap="square">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 altLang="zh-CN" sz="2400" spc="300" dirty="0">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rPr>
              <a:t>Optimizing Communication in Deep Reinforcement Learning with </a:t>
            </a:r>
            <a:r>
              <a:rPr lang="en" altLang="zh-CN" sz="2400" i="1" spc="300" dirty="0" err="1">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rPr>
              <a:t>XingTian</a:t>
            </a:r>
            <a:endParaRPr lang="en" altLang="zh-CN" sz="2400" i="1" spc="300" dirty="0">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5" name="组合 4">
            <a:extLst>
              <a:ext uri="{FF2B5EF4-FFF2-40B4-BE49-F238E27FC236}">
                <a16:creationId xmlns:a16="http://schemas.microsoft.com/office/drawing/2014/main" id="{C4194033-9A36-4C73-85F8-97E35CF266F1}"/>
              </a:ext>
            </a:extLst>
          </p:cNvPr>
          <p:cNvGrpSpPr/>
          <p:nvPr/>
        </p:nvGrpSpPr>
        <p:grpSpPr>
          <a:xfrm>
            <a:off x="5583428" y="1571543"/>
            <a:ext cx="2136277" cy="157242"/>
            <a:chOff x="4616246" y="3878362"/>
            <a:chExt cx="5571416" cy="410087"/>
          </a:xfrm>
          <a:solidFill>
            <a:schemeClr val="tx1">
              <a:alpha val="80000"/>
            </a:schemeClr>
          </a:solidFill>
        </p:grpSpPr>
        <p:sp>
          <p:nvSpPr>
            <p:cNvPr id="43" name="Freeform 17">
              <a:extLst>
                <a:ext uri="{FF2B5EF4-FFF2-40B4-BE49-F238E27FC236}">
                  <a16:creationId xmlns:a16="http://schemas.microsoft.com/office/drawing/2014/main" id="{DA5C1EA5-B5AA-498D-8F34-95332EF3856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8">
              <a:extLst>
                <a:ext uri="{FF2B5EF4-FFF2-40B4-BE49-F238E27FC236}">
                  <a16:creationId xmlns:a16="http://schemas.microsoft.com/office/drawing/2014/main" id="{FAD1EEAB-36E9-4994-B25D-E18ABBF69C12}"/>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9">
              <a:extLst>
                <a:ext uri="{FF2B5EF4-FFF2-40B4-BE49-F238E27FC236}">
                  <a16:creationId xmlns:a16="http://schemas.microsoft.com/office/drawing/2014/main" id="{9744CF76-94B6-48C9-B02F-9F5EBB00954A}"/>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20">
              <a:extLst>
                <a:ext uri="{FF2B5EF4-FFF2-40B4-BE49-F238E27FC236}">
                  <a16:creationId xmlns:a16="http://schemas.microsoft.com/office/drawing/2014/main" id="{0AAEC615-4031-41EE-A15A-2D4F49EE6EE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21">
              <a:extLst>
                <a:ext uri="{FF2B5EF4-FFF2-40B4-BE49-F238E27FC236}">
                  <a16:creationId xmlns:a16="http://schemas.microsoft.com/office/drawing/2014/main" id="{00768545-B878-45AB-A2F8-7B2110C5828A}"/>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22">
              <a:extLst>
                <a:ext uri="{FF2B5EF4-FFF2-40B4-BE49-F238E27FC236}">
                  <a16:creationId xmlns:a16="http://schemas.microsoft.com/office/drawing/2014/main" id="{AA19A476-67CE-4DFB-846D-D0EBAF05FE70}"/>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23">
              <a:extLst>
                <a:ext uri="{FF2B5EF4-FFF2-40B4-BE49-F238E27FC236}">
                  <a16:creationId xmlns:a16="http://schemas.microsoft.com/office/drawing/2014/main" id="{24B8ACCD-F635-4671-9DB3-1F2D915238C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5">
              <a:extLst>
                <a:ext uri="{FF2B5EF4-FFF2-40B4-BE49-F238E27FC236}">
                  <a16:creationId xmlns:a16="http://schemas.microsoft.com/office/drawing/2014/main" id="{219D5949-67FA-4D0B-9384-FF4E4E512F85}"/>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7">
              <a:extLst>
                <a:ext uri="{FF2B5EF4-FFF2-40B4-BE49-F238E27FC236}">
                  <a16:creationId xmlns:a16="http://schemas.microsoft.com/office/drawing/2014/main" id="{0BBBD36C-1869-4BBE-A6E5-6A1136E3734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9">
              <a:extLst>
                <a:ext uri="{FF2B5EF4-FFF2-40B4-BE49-F238E27FC236}">
                  <a16:creationId xmlns:a16="http://schemas.microsoft.com/office/drawing/2014/main" id="{92ADD94D-616A-4613-8518-EC1A420D279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30">
              <a:extLst>
                <a:ext uri="{FF2B5EF4-FFF2-40B4-BE49-F238E27FC236}">
                  <a16:creationId xmlns:a16="http://schemas.microsoft.com/office/drawing/2014/main" id="{18BAE089-7567-4752-8B75-019A6534FC9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31">
              <a:extLst>
                <a:ext uri="{FF2B5EF4-FFF2-40B4-BE49-F238E27FC236}">
                  <a16:creationId xmlns:a16="http://schemas.microsoft.com/office/drawing/2014/main" id="{822061CB-30B0-4D0E-8D1E-A575B06CB75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32">
              <a:extLst>
                <a:ext uri="{FF2B5EF4-FFF2-40B4-BE49-F238E27FC236}">
                  <a16:creationId xmlns:a16="http://schemas.microsoft.com/office/drawing/2014/main" id="{6923FED1-5189-469B-8789-1697E945C6B1}"/>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3">
              <a:extLst>
                <a:ext uri="{FF2B5EF4-FFF2-40B4-BE49-F238E27FC236}">
                  <a16:creationId xmlns:a16="http://schemas.microsoft.com/office/drawing/2014/main" id="{F6DD07CE-4ABC-44C7-BF3F-CD3D37A2B7FE}"/>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34">
              <a:extLst>
                <a:ext uri="{FF2B5EF4-FFF2-40B4-BE49-F238E27FC236}">
                  <a16:creationId xmlns:a16="http://schemas.microsoft.com/office/drawing/2014/main" id="{AEE65BB8-A644-4C27-B024-C2296A554B45}"/>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35">
              <a:extLst>
                <a:ext uri="{FF2B5EF4-FFF2-40B4-BE49-F238E27FC236}">
                  <a16:creationId xmlns:a16="http://schemas.microsoft.com/office/drawing/2014/main" id="{3D7EBE0D-85C7-4DCC-913E-4ED607522666}"/>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6" name="组合 5">
            <a:extLst>
              <a:ext uri="{FF2B5EF4-FFF2-40B4-BE49-F238E27FC236}">
                <a16:creationId xmlns:a16="http://schemas.microsoft.com/office/drawing/2014/main" id="{C7AA8700-5B8D-4AA7-9872-A06CF5653B86}"/>
              </a:ext>
            </a:extLst>
          </p:cNvPr>
          <p:cNvGrpSpPr/>
          <p:nvPr/>
        </p:nvGrpSpPr>
        <p:grpSpPr>
          <a:xfrm>
            <a:off x="5579742" y="870097"/>
            <a:ext cx="2144877" cy="612998"/>
            <a:chOff x="4606634" y="2048989"/>
            <a:chExt cx="5593843" cy="1598699"/>
          </a:xfrm>
          <a:solidFill>
            <a:schemeClr val="accent1">
              <a:alpha val="80000"/>
            </a:schemeClr>
          </a:solidFill>
        </p:grpSpPr>
        <p:sp>
          <p:nvSpPr>
            <p:cNvPr id="31" name="Freeform 9">
              <a:extLst>
                <a:ext uri="{FF2B5EF4-FFF2-40B4-BE49-F238E27FC236}">
                  <a16:creationId xmlns:a16="http://schemas.microsoft.com/office/drawing/2014/main" id="{4EC60C54-2ACB-4594-9B0F-BA0BC9EBE7D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10">
              <a:extLst>
                <a:ext uri="{FF2B5EF4-FFF2-40B4-BE49-F238E27FC236}">
                  <a16:creationId xmlns:a16="http://schemas.microsoft.com/office/drawing/2014/main" id="{DC988CB2-8743-4FB7-B54A-3A86A11A880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11">
              <a:extLst>
                <a:ext uri="{FF2B5EF4-FFF2-40B4-BE49-F238E27FC236}">
                  <a16:creationId xmlns:a16="http://schemas.microsoft.com/office/drawing/2014/main" id="{889040D2-5CF3-4FAA-9695-83111FF9439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12">
              <a:extLst>
                <a:ext uri="{FF2B5EF4-FFF2-40B4-BE49-F238E27FC236}">
                  <a16:creationId xmlns:a16="http://schemas.microsoft.com/office/drawing/2014/main" id="{B48C6CCD-8AA7-406E-B3F6-785411A15156}"/>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13">
              <a:extLst>
                <a:ext uri="{FF2B5EF4-FFF2-40B4-BE49-F238E27FC236}">
                  <a16:creationId xmlns:a16="http://schemas.microsoft.com/office/drawing/2014/main" id="{F76154F9-D384-487D-9BD1-B0AB37319A9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14">
              <a:extLst>
                <a:ext uri="{FF2B5EF4-FFF2-40B4-BE49-F238E27FC236}">
                  <a16:creationId xmlns:a16="http://schemas.microsoft.com/office/drawing/2014/main" id="{F45ECD20-DD2B-4344-9A91-A2CBD24031B3}"/>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15">
              <a:extLst>
                <a:ext uri="{FF2B5EF4-FFF2-40B4-BE49-F238E27FC236}">
                  <a16:creationId xmlns:a16="http://schemas.microsoft.com/office/drawing/2014/main" id="{FC6DD822-26AD-43D8-B973-318912D1EE9A}"/>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6">
              <a:extLst>
                <a:ext uri="{FF2B5EF4-FFF2-40B4-BE49-F238E27FC236}">
                  <a16:creationId xmlns:a16="http://schemas.microsoft.com/office/drawing/2014/main" id="{44411894-863A-448C-BD68-12EE3D37FADB}"/>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24">
              <a:extLst>
                <a:ext uri="{FF2B5EF4-FFF2-40B4-BE49-F238E27FC236}">
                  <a16:creationId xmlns:a16="http://schemas.microsoft.com/office/drawing/2014/main" id="{D2C4D96E-458A-4F7A-B191-36E481A856E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26">
              <a:extLst>
                <a:ext uri="{FF2B5EF4-FFF2-40B4-BE49-F238E27FC236}">
                  <a16:creationId xmlns:a16="http://schemas.microsoft.com/office/drawing/2014/main" id="{2AE7C8D3-7E88-4072-9F9D-E83DBAC49144}"/>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28">
              <a:extLst>
                <a:ext uri="{FF2B5EF4-FFF2-40B4-BE49-F238E27FC236}">
                  <a16:creationId xmlns:a16="http://schemas.microsoft.com/office/drawing/2014/main" id="{BD05F4F7-8B4F-4C75-B153-800BBD70E33C}"/>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36">
              <a:extLst>
                <a:ext uri="{FF2B5EF4-FFF2-40B4-BE49-F238E27FC236}">
                  <a16:creationId xmlns:a16="http://schemas.microsoft.com/office/drawing/2014/main" id="{7C14002C-8A0B-479E-B95D-CB3A89BA1D9F}"/>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7" name="组合 6">
            <a:extLst>
              <a:ext uri="{FF2B5EF4-FFF2-40B4-BE49-F238E27FC236}">
                <a16:creationId xmlns:a16="http://schemas.microsoft.com/office/drawing/2014/main" id="{018A7B19-922C-448A-9F8C-D939C02CCACD}"/>
              </a:ext>
            </a:extLst>
          </p:cNvPr>
          <p:cNvGrpSpPr/>
          <p:nvPr/>
        </p:nvGrpSpPr>
        <p:grpSpPr>
          <a:xfrm>
            <a:off x="4467381" y="802424"/>
            <a:ext cx="960649" cy="958410"/>
            <a:chOff x="2105799" y="20055838"/>
            <a:chExt cx="6748090" cy="6732363"/>
          </a:xfrm>
          <a:solidFill>
            <a:schemeClr val="accent1">
              <a:alpha val="80000"/>
            </a:schemeClr>
          </a:solidFill>
        </p:grpSpPr>
        <p:sp>
          <p:nvSpPr>
            <p:cNvPr id="8" name="Freeform 8">
              <a:extLst>
                <a:ext uri="{FF2B5EF4-FFF2-40B4-BE49-F238E27FC236}">
                  <a16:creationId xmlns:a16="http://schemas.microsoft.com/office/drawing/2014/main" id="{B29DD89C-171E-47CB-B798-7FF92393129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Freeform 42">
              <a:extLst>
                <a:ext uri="{FF2B5EF4-FFF2-40B4-BE49-F238E27FC236}">
                  <a16:creationId xmlns:a16="http://schemas.microsoft.com/office/drawing/2014/main" id="{FBFAA6FF-A9C2-4F52-9816-1163F59CC02F}"/>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Freeform 43">
              <a:extLst>
                <a:ext uri="{FF2B5EF4-FFF2-40B4-BE49-F238E27FC236}">
                  <a16:creationId xmlns:a16="http://schemas.microsoft.com/office/drawing/2014/main" id="{75EA6046-4733-4987-9E1B-CC0E5BAF6AF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Freeform 44">
              <a:extLst>
                <a:ext uri="{FF2B5EF4-FFF2-40B4-BE49-F238E27FC236}">
                  <a16:creationId xmlns:a16="http://schemas.microsoft.com/office/drawing/2014/main" id="{FF8E399E-092F-4BA8-AC73-413DB1C95BE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Freeform 45">
              <a:extLst>
                <a:ext uri="{FF2B5EF4-FFF2-40B4-BE49-F238E27FC236}">
                  <a16:creationId xmlns:a16="http://schemas.microsoft.com/office/drawing/2014/main" id="{87F85528-5498-4D9B-8841-13E838540EC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6">
              <a:extLst>
                <a:ext uri="{FF2B5EF4-FFF2-40B4-BE49-F238E27FC236}">
                  <a16:creationId xmlns:a16="http://schemas.microsoft.com/office/drawing/2014/main" id="{9BFA7C8C-F069-4F98-9ECC-6251B221A484}"/>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7">
              <a:extLst>
                <a:ext uri="{FF2B5EF4-FFF2-40B4-BE49-F238E27FC236}">
                  <a16:creationId xmlns:a16="http://schemas.microsoft.com/office/drawing/2014/main" id="{03F969F7-D08F-4C67-84E5-51B61236EAD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8">
              <a:extLst>
                <a:ext uri="{FF2B5EF4-FFF2-40B4-BE49-F238E27FC236}">
                  <a16:creationId xmlns:a16="http://schemas.microsoft.com/office/drawing/2014/main" id="{EB4D1AE8-6901-43FD-86AC-4A723B7F77B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9">
              <a:extLst>
                <a:ext uri="{FF2B5EF4-FFF2-40B4-BE49-F238E27FC236}">
                  <a16:creationId xmlns:a16="http://schemas.microsoft.com/office/drawing/2014/main" id="{E1809F74-C7EB-46C4-9BE6-568EFDD2E8B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50">
              <a:extLst>
                <a:ext uri="{FF2B5EF4-FFF2-40B4-BE49-F238E27FC236}">
                  <a16:creationId xmlns:a16="http://schemas.microsoft.com/office/drawing/2014/main" id="{70421039-1F08-4BF4-98C3-911C1CED254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51">
              <a:extLst>
                <a:ext uri="{FF2B5EF4-FFF2-40B4-BE49-F238E27FC236}">
                  <a16:creationId xmlns:a16="http://schemas.microsoft.com/office/drawing/2014/main" id="{050AB307-8FF2-49F1-8772-6D66C41423B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52">
              <a:extLst>
                <a:ext uri="{FF2B5EF4-FFF2-40B4-BE49-F238E27FC236}">
                  <a16:creationId xmlns:a16="http://schemas.microsoft.com/office/drawing/2014/main" id="{481CB47E-8A01-4B9D-8338-BE62F3B2FA6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53">
              <a:extLst>
                <a:ext uri="{FF2B5EF4-FFF2-40B4-BE49-F238E27FC236}">
                  <a16:creationId xmlns:a16="http://schemas.microsoft.com/office/drawing/2014/main" id="{4B30BAB3-4D4D-4A70-B156-91C8BE88D91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4">
              <a:extLst>
                <a:ext uri="{FF2B5EF4-FFF2-40B4-BE49-F238E27FC236}">
                  <a16:creationId xmlns:a16="http://schemas.microsoft.com/office/drawing/2014/main" id="{FAE1862D-B7B9-4B05-A051-FAE9B81B85C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55">
              <a:extLst>
                <a:ext uri="{FF2B5EF4-FFF2-40B4-BE49-F238E27FC236}">
                  <a16:creationId xmlns:a16="http://schemas.microsoft.com/office/drawing/2014/main" id="{D24732AA-63E3-4505-93EE-38AB44E542E5}"/>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6">
              <a:extLst>
                <a:ext uri="{FF2B5EF4-FFF2-40B4-BE49-F238E27FC236}">
                  <a16:creationId xmlns:a16="http://schemas.microsoft.com/office/drawing/2014/main" id="{B2D28877-9C8F-46E0-BAA4-20DD322994C2}"/>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7">
              <a:extLst>
                <a:ext uri="{FF2B5EF4-FFF2-40B4-BE49-F238E27FC236}">
                  <a16:creationId xmlns:a16="http://schemas.microsoft.com/office/drawing/2014/main" id="{9B9F42C5-5CA5-422A-A3FD-D37C763C86E8}"/>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8">
              <a:extLst>
                <a:ext uri="{FF2B5EF4-FFF2-40B4-BE49-F238E27FC236}">
                  <a16:creationId xmlns:a16="http://schemas.microsoft.com/office/drawing/2014/main" id="{C4F7A2FC-AB11-4BD8-BFC0-FF029E8CE62E}"/>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9">
              <a:extLst>
                <a:ext uri="{FF2B5EF4-FFF2-40B4-BE49-F238E27FC236}">
                  <a16:creationId xmlns:a16="http://schemas.microsoft.com/office/drawing/2014/main" id="{9AE049B8-13B3-4989-B332-387016041C6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60">
              <a:extLst>
                <a:ext uri="{FF2B5EF4-FFF2-40B4-BE49-F238E27FC236}">
                  <a16:creationId xmlns:a16="http://schemas.microsoft.com/office/drawing/2014/main" id="{F56BCE56-0B0C-493E-B92F-B426AF8682B8}"/>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61">
              <a:extLst>
                <a:ext uri="{FF2B5EF4-FFF2-40B4-BE49-F238E27FC236}">
                  <a16:creationId xmlns:a16="http://schemas.microsoft.com/office/drawing/2014/main" id="{92DEFE7D-585C-4611-BB97-D3E4D517832F}"/>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62">
              <a:extLst>
                <a:ext uri="{FF2B5EF4-FFF2-40B4-BE49-F238E27FC236}">
                  <a16:creationId xmlns:a16="http://schemas.microsoft.com/office/drawing/2014/main" id="{C93C7415-2C51-46D5-BD50-EE868B311A7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71">
              <a:extLst>
                <a:ext uri="{FF2B5EF4-FFF2-40B4-BE49-F238E27FC236}">
                  <a16:creationId xmlns:a16="http://schemas.microsoft.com/office/drawing/2014/main" id="{A42E64D6-D304-4078-A37F-348CF05E42E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63" name="矩形 62">
            <a:extLst>
              <a:ext uri="{FF2B5EF4-FFF2-40B4-BE49-F238E27FC236}">
                <a16:creationId xmlns:a16="http://schemas.microsoft.com/office/drawing/2014/main" id="{EF5ACFD8-76E4-491D-98BC-08380DF3FD76}"/>
              </a:ext>
            </a:extLst>
          </p:cNvPr>
          <p:cNvSpPr/>
          <p:nvPr/>
        </p:nvSpPr>
        <p:spPr>
          <a:xfrm>
            <a:off x="5763361" y="4870019"/>
            <a:ext cx="665278" cy="45720"/>
          </a:xfrm>
          <a:prstGeom prst="rect">
            <a:avLst/>
          </a:prstGeom>
          <a:solidFill>
            <a:srgbClr val="9A000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矩形 63">
            <a:extLst>
              <a:ext uri="{FF2B5EF4-FFF2-40B4-BE49-F238E27FC236}">
                <a16:creationId xmlns:a16="http://schemas.microsoft.com/office/drawing/2014/main" id="{3622FBDE-D0DB-4544-B352-45B0B77B9D91}"/>
              </a:ext>
            </a:extLst>
          </p:cNvPr>
          <p:cNvSpPr/>
          <p:nvPr/>
        </p:nvSpPr>
        <p:spPr>
          <a:xfrm>
            <a:off x="1454149" y="2691556"/>
            <a:ext cx="9347200"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Thank</a:t>
            </a:r>
            <a:r>
              <a:rPr kumimoji="0" lang="zh-CN" altLang="en-US"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r>
              <a:rPr kumimoji="0" lang="en-US" altLang="zh-CN"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You</a:t>
            </a:r>
            <a:endParaRPr kumimoji="0" lang="zh-CN" altLang="en-US"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矩形 67">
            <a:extLst>
              <a:ext uri="{FF2B5EF4-FFF2-40B4-BE49-F238E27FC236}">
                <a16:creationId xmlns:a16="http://schemas.microsoft.com/office/drawing/2014/main" id="{D504A50A-A505-4F7D-B53D-FECEC782E4BD}"/>
              </a:ext>
            </a:extLst>
          </p:cNvPr>
          <p:cNvSpPr/>
          <p:nvPr/>
        </p:nvSpPr>
        <p:spPr>
          <a:xfrm flipV="1">
            <a:off x="0" y="6802310"/>
            <a:ext cx="12192000" cy="6221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12676310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Deep</a:t>
            </a:r>
            <a:r>
              <a:rPr lang="zh-CN" altLang="en-US" dirty="0"/>
              <a:t> </a:t>
            </a:r>
            <a:r>
              <a:rPr lang="en-US" altLang="zh-CN" dirty="0"/>
              <a:t>Reinforcement</a:t>
            </a:r>
            <a:r>
              <a:rPr lang="zh-CN" altLang="en-US" dirty="0"/>
              <a:t> </a:t>
            </a:r>
            <a:r>
              <a:rPr lang="en-US" altLang="zh-CN" dirty="0"/>
              <a:t>Learning</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2</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pPr marL="0" indent="0">
              <a:buNone/>
            </a:pPr>
            <a:endParaRPr lang="en-US" altLang="zh-CN" dirty="0">
              <a:sym typeface="Arial" panose="020B0604020202020204" pitchFamily="34" charset="0"/>
            </a:endParaRPr>
          </a:p>
          <a:p>
            <a:r>
              <a:rPr lang="en-US" altLang="zh-CN" sz="1050" dirty="0">
                <a:sym typeface="Arial" panose="020B0604020202020204" pitchFamily="34" charset="0"/>
                <a:hlinkClick r:id="rId2"/>
              </a:rPr>
              <a:t>https://commons.wikimedia.org/wiki/File:Alphago_logo_Outlines.svg</a:t>
            </a:r>
            <a:endParaRPr lang="en-US" altLang="zh-CN" sz="1050" dirty="0">
              <a:sym typeface="Arial" panose="020B0604020202020204" pitchFamily="34" charset="0"/>
            </a:endParaRPr>
          </a:p>
          <a:p>
            <a:r>
              <a:rPr lang="en-US" altLang="zh-CN" sz="1050" dirty="0">
                <a:sym typeface="Arial" panose="020B0604020202020204" pitchFamily="34" charset="0"/>
                <a:hlinkClick r:id="rId3"/>
              </a:rPr>
              <a:t>https://openai.com/blog/learning-dexterity/</a:t>
            </a:r>
            <a:endParaRPr lang="en-US" altLang="zh-CN" sz="1050"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p:txBody>
      </p:sp>
      <p:grpSp>
        <p:nvGrpSpPr>
          <p:cNvPr id="6" name="组合 5">
            <a:extLst>
              <a:ext uri="{FF2B5EF4-FFF2-40B4-BE49-F238E27FC236}">
                <a16:creationId xmlns:a16="http://schemas.microsoft.com/office/drawing/2014/main" id="{36FE3AB7-BEB5-F188-7963-48AF846A2FA5}"/>
              </a:ext>
            </a:extLst>
          </p:cNvPr>
          <p:cNvGrpSpPr/>
          <p:nvPr/>
        </p:nvGrpSpPr>
        <p:grpSpPr>
          <a:xfrm>
            <a:off x="6348016" y="2146032"/>
            <a:ext cx="5315550" cy="2825881"/>
            <a:chOff x="3438225" y="1675947"/>
            <a:chExt cx="5315550" cy="2825881"/>
          </a:xfrm>
        </p:grpSpPr>
        <p:pic>
          <p:nvPicPr>
            <p:cNvPr id="7" name="图片 6">
              <a:extLst>
                <a:ext uri="{FF2B5EF4-FFF2-40B4-BE49-F238E27FC236}">
                  <a16:creationId xmlns:a16="http://schemas.microsoft.com/office/drawing/2014/main" id="{16E9D799-741E-A6D2-7EFB-416A90159679}"/>
                </a:ext>
              </a:extLst>
            </p:cNvPr>
            <p:cNvPicPr>
              <a:picLocks noChangeAspect="1"/>
            </p:cNvPicPr>
            <p:nvPr/>
          </p:nvPicPr>
          <p:blipFill>
            <a:blip r:embed="rId4"/>
            <a:stretch>
              <a:fillRect/>
            </a:stretch>
          </p:blipFill>
          <p:spPr>
            <a:xfrm>
              <a:off x="3438225" y="1675947"/>
              <a:ext cx="5315550" cy="2388756"/>
            </a:xfrm>
            <a:prstGeom prst="rect">
              <a:avLst/>
            </a:prstGeom>
          </p:spPr>
        </p:pic>
        <p:sp>
          <p:nvSpPr>
            <p:cNvPr id="8" name="文本框 7">
              <a:extLst>
                <a:ext uri="{FF2B5EF4-FFF2-40B4-BE49-F238E27FC236}">
                  <a16:creationId xmlns:a16="http://schemas.microsoft.com/office/drawing/2014/main" id="{C8AD7E80-82CF-4259-9DCA-CCA37D7CDE31}"/>
                </a:ext>
              </a:extLst>
            </p:cNvPr>
            <p:cNvSpPr txBox="1"/>
            <p:nvPr/>
          </p:nvSpPr>
          <p:spPr>
            <a:xfrm>
              <a:off x="4566058" y="4101718"/>
              <a:ext cx="3078087" cy="400110"/>
            </a:xfrm>
            <a:prstGeom prst="rect">
              <a:avLst/>
            </a:prstGeom>
            <a:noFill/>
          </p:spPr>
          <p:txBody>
            <a:bodyPr wrap="none" rtlCol="0">
              <a:spAutoFit/>
            </a:bodyPr>
            <a:lstStyle/>
            <a:p>
              <a:pPr algn="ct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Markov</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Decision</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lang="en-US" altLang="zh-CN" sz="2000">
                  <a:latin typeface="Arial" panose="020B0604020202020204" pitchFamily="34" charset="0"/>
                  <a:ea typeface="微软雅黑" panose="020B0503020204020204" pitchFamily="34" charset="-122"/>
                  <a:cs typeface="+mn-ea"/>
                  <a:sym typeface="Arial" panose="020B0604020202020204" pitchFamily="34" charset="0"/>
                </a:rPr>
                <a:t>Process</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pic>
        <p:nvPicPr>
          <p:cNvPr id="9" name="图片 8">
            <a:extLst>
              <a:ext uri="{FF2B5EF4-FFF2-40B4-BE49-F238E27FC236}">
                <a16:creationId xmlns:a16="http://schemas.microsoft.com/office/drawing/2014/main" id="{3A64BEF6-1E02-98D3-387B-839B00975684}"/>
              </a:ext>
            </a:extLst>
          </p:cNvPr>
          <p:cNvPicPr>
            <a:picLocks noChangeAspect="1"/>
          </p:cNvPicPr>
          <p:nvPr/>
        </p:nvPicPr>
        <p:blipFill>
          <a:blip r:embed="rId5"/>
          <a:stretch>
            <a:fillRect/>
          </a:stretch>
        </p:blipFill>
        <p:spPr>
          <a:xfrm>
            <a:off x="1016000" y="2095501"/>
            <a:ext cx="4584700" cy="1203484"/>
          </a:xfrm>
          <a:prstGeom prst="rect">
            <a:avLst/>
          </a:prstGeom>
        </p:spPr>
      </p:pic>
      <p:pic>
        <p:nvPicPr>
          <p:cNvPr id="10" name="图片 9">
            <a:extLst>
              <a:ext uri="{FF2B5EF4-FFF2-40B4-BE49-F238E27FC236}">
                <a16:creationId xmlns:a16="http://schemas.microsoft.com/office/drawing/2014/main" id="{964B982A-E774-5CED-92F3-7159A776571C}"/>
              </a:ext>
            </a:extLst>
          </p:cNvPr>
          <p:cNvPicPr>
            <a:picLocks noChangeAspect="1"/>
          </p:cNvPicPr>
          <p:nvPr/>
        </p:nvPicPr>
        <p:blipFill>
          <a:blip r:embed="rId6"/>
          <a:stretch>
            <a:fillRect/>
          </a:stretch>
        </p:blipFill>
        <p:spPr>
          <a:xfrm>
            <a:off x="852714" y="3641232"/>
            <a:ext cx="5080000" cy="1461265"/>
          </a:xfrm>
          <a:prstGeom prst="rect">
            <a:avLst/>
          </a:prstGeom>
        </p:spPr>
      </p:pic>
    </p:spTree>
    <p:extLst>
      <p:ext uri="{BB962C8B-B14F-4D97-AF65-F5344CB8AC3E}">
        <p14:creationId xmlns:p14="http://schemas.microsoft.com/office/powerpoint/2010/main" val="1451063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占位符 2">
            <a:extLst>
              <a:ext uri="{FF2B5EF4-FFF2-40B4-BE49-F238E27FC236}">
                <a16:creationId xmlns:a16="http://schemas.microsoft.com/office/drawing/2014/main" id="{0D0F6BA1-F39C-4134-5BFC-5A8C61EC3D50}"/>
              </a:ext>
            </a:extLst>
          </p:cNvPr>
          <p:cNvSpPr txBox="1">
            <a:spLocks/>
          </p:cNvSpPr>
          <p:nvPr/>
        </p:nvSpPr>
        <p:spPr>
          <a:xfrm>
            <a:off x="680113" y="10970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r>
              <a:rPr lang="en-US" altLang="zh-CN" sz="2000" dirty="0">
                <a:sym typeface="Arial" panose="020B0604020202020204" pitchFamily="34" charset="0"/>
              </a:rPr>
              <a:t>Communication</a:t>
            </a:r>
            <a:r>
              <a:rPr lang="en-US" altLang="zh-CN" sz="1200" dirty="0">
                <a:sym typeface="Arial" panose="020B0604020202020204" pitchFamily="34" charset="0"/>
              </a:rPr>
              <a:t>(between</a:t>
            </a:r>
            <a:r>
              <a:rPr lang="zh-CN" altLang="en-US" sz="1200" dirty="0">
                <a:sym typeface="Arial" panose="020B0604020202020204" pitchFamily="34" charset="0"/>
              </a:rPr>
              <a:t> </a:t>
            </a:r>
            <a:r>
              <a:rPr lang="en-US" altLang="zh-CN" sz="1200" dirty="0">
                <a:sym typeface="Arial" panose="020B0604020202020204" pitchFamily="34" charset="0"/>
              </a:rPr>
              <a:t>them)</a:t>
            </a:r>
            <a:r>
              <a:rPr lang="zh-CN" altLang="en-US" sz="1200" dirty="0">
                <a:sym typeface="Arial" panose="020B0604020202020204" pitchFamily="34" charset="0"/>
              </a:rPr>
              <a:t> </a:t>
            </a:r>
            <a:r>
              <a:rPr lang="en-US" altLang="zh-CN" sz="2000" dirty="0">
                <a:sym typeface="Arial" panose="020B0604020202020204" pitchFamily="34" charset="0"/>
              </a:rPr>
              <a:t>&amp;</a:t>
            </a:r>
            <a:r>
              <a:rPr lang="zh-CN" altLang="en-US" sz="2000" dirty="0">
                <a:sym typeface="Arial" panose="020B0604020202020204" pitchFamily="34" charset="0"/>
              </a:rPr>
              <a:t> </a:t>
            </a:r>
            <a:r>
              <a:rPr lang="en-US" altLang="zh-CN" sz="2000" dirty="0">
                <a:sym typeface="Arial" panose="020B0604020202020204" pitchFamily="34" charset="0"/>
              </a:rPr>
              <a:t>computation</a:t>
            </a:r>
            <a:r>
              <a:rPr lang="en-US" altLang="zh-CN" sz="1200" dirty="0">
                <a:sym typeface="Arial" panose="020B0604020202020204" pitchFamily="34" charset="0"/>
              </a:rPr>
              <a:t>(inside</a:t>
            </a:r>
            <a:r>
              <a:rPr lang="zh-CN" altLang="en-US" sz="1200" dirty="0">
                <a:sym typeface="Arial" panose="020B0604020202020204" pitchFamily="34" charset="0"/>
              </a:rPr>
              <a:t> </a:t>
            </a:r>
            <a:r>
              <a:rPr lang="en-US" altLang="zh-CN" sz="1200" dirty="0">
                <a:sym typeface="Arial" panose="020B0604020202020204" pitchFamily="34" charset="0"/>
              </a:rPr>
              <a:t>them) </a:t>
            </a:r>
            <a:r>
              <a:rPr lang="en-US" altLang="zh-CN" sz="2000" dirty="0">
                <a:sym typeface="Arial" panose="020B0604020202020204" pitchFamily="34" charset="0"/>
              </a:rPr>
              <a:t>can</a:t>
            </a:r>
            <a:r>
              <a:rPr lang="zh-CN" altLang="en-US" sz="2000" dirty="0">
                <a:sym typeface="Arial" panose="020B0604020202020204" pitchFamily="34" charset="0"/>
              </a:rPr>
              <a:t> </a:t>
            </a:r>
            <a:r>
              <a:rPr lang="en-US" altLang="zh-CN" sz="2000" dirty="0">
                <a:sym typeface="Arial" panose="020B0604020202020204" pitchFamily="34" charset="0"/>
              </a:rPr>
              <a:t>overlap. </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Autofit/>
          </a:bodyPr>
          <a:lstStyle/>
          <a:p>
            <a:r>
              <a:rPr lang="en-US" altLang="zh-CN" dirty="0"/>
              <a:t>﻿Communication Characteristics</a:t>
            </a:r>
            <a:r>
              <a:rPr lang="zh-CN" altLang="en-US" dirty="0"/>
              <a:t> </a:t>
            </a:r>
            <a:r>
              <a:rPr lang="en-US" altLang="zh-CN" dirty="0"/>
              <a:t>of</a:t>
            </a:r>
            <a:r>
              <a:rPr lang="zh-CN" altLang="en-US" dirty="0"/>
              <a:t> </a:t>
            </a:r>
            <a:r>
              <a:rPr lang="en-US" altLang="zh-CN" dirty="0"/>
              <a:t>Deep</a:t>
            </a:r>
            <a:r>
              <a:rPr lang="zh-CN" altLang="en-US" dirty="0"/>
              <a:t> </a:t>
            </a:r>
            <a:r>
              <a:rPr lang="en-US" altLang="zh-CN" dirty="0"/>
              <a:t>Reinforcement</a:t>
            </a:r>
            <a:r>
              <a:rPr lang="zh-CN" altLang="en-US" dirty="0"/>
              <a:t> </a:t>
            </a:r>
            <a:r>
              <a:rPr lang="en-US" altLang="zh-CN" dirty="0"/>
              <a:t>Learning</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3</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p:txBody>
      </p:sp>
      <p:sp>
        <p:nvSpPr>
          <p:cNvPr id="5" name="圆角矩形 4">
            <a:extLst>
              <a:ext uri="{FF2B5EF4-FFF2-40B4-BE49-F238E27FC236}">
                <a16:creationId xmlns:a16="http://schemas.microsoft.com/office/drawing/2014/main" id="{B0952C16-EB1D-8C4C-1360-7223C6C506E1}"/>
              </a:ext>
            </a:extLst>
          </p:cNvPr>
          <p:cNvSpPr/>
          <p:nvPr/>
        </p:nvSpPr>
        <p:spPr>
          <a:xfrm>
            <a:off x="7312477" y="1592036"/>
            <a:ext cx="3192235" cy="2261506"/>
          </a:xfrm>
          <a:prstGeom prst="roundRect">
            <a:avLst/>
          </a:prstGeom>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zh-CN" dirty="0"/>
              <a:t>Learner:</a:t>
            </a:r>
          </a:p>
          <a:p>
            <a:pPr algn="ctr"/>
            <a:endParaRPr kumimoji="1" lang="en-US" altLang="zh-CN" dirty="0"/>
          </a:p>
          <a:p>
            <a:pPr algn="ctr"/>
            <a:endParaRPr kumimoji="1" lang="en-US" altLang="zh-CN" dirty="0"/>
          </a:p>
          <a:p>
            <a:pPr algn="ctr"/>
            <a:r>
              <a:rPr lang="en-US" altLang="zh-CN" sz="1800" dirty="0">
                <a:effectLst/>
                <a:latin typeface="DengXian" panose="02010600030101010101" pitchFamily="2" charset="-122"/>
                <a:ea typeface="微软雅黑" panose="020B0503020204020204" pitchFamily="34" charset="-122"/>
                <a:cs typeface="Times New Roman" panose="02020603050405020304" pitchFamily="18" charset="0"/>
              </a:rPr>
              <a:t>optimizes DNN parameter</a:t>
            </a:r>
            <a:r>
              <a:rPr lang="zh-CN" altLang="zh-CN" dirty="0">
                <a:effectLst/>
              </a:rPr>
              <a:t> </a:t>
            </a:r>
            <a:endParaRPr kumimoji="1" lang="zh-CN" altLang="en-US" dirty="0"/>
          </a:p>
        </p:txBody>
      </p:sp>
      <p:sp>
        <p:nvSpPr>
          <p:cNvPr id="6" name="圆角矩形 5">
            <a:extLst>
              <a:ext uri="{FF2B5EF4-FFF2-40B4-BE49-F238E27FC236}">
                <a16:creationId xmlns:a16="http://schemas.microsoft.com/office/drawing/2014/main" id="{2BEE59E6-0D4F-C70C-CE00-72AA9EC3C391}"/>
              </a:ext>
            </a:extLst>
          </p:cNvPr>
          <p:cNvSpPr/>
          <p:nvPr/>
        </p:nvSpPr>
        <p:spPr>
          <a:xfrm>
            <a:off x="1338943" y="1592036"/>
            <a:ext cx="3192235" cy="2261506"/>
          </a:xfrm>
          <a:prstGeom prst="roundRect">
            <a:avLst/>
          </a:prstGeom>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zh-CN" dirty="0"/>
              <a:t>Explorers:</a:t>
            </a:r>
          </a:p>
          <a:p>
            <a:pPr algn="ctr"/>
            <a:endParaRPr kumimoji="1" lang="en-US" altLang="zh-CN" dirty="0"/>
          </a:p>
          <a:p>
            <a:pPr algn="ctr"/>
            <a:endParaRPr kumimoji="1" lang="en-US" altLang="zh-CN" dirty="0"/>
          </a:p>
          <a:p>
            <a:pPr algn="ctr"/>
            <a:r>
              <a:rPr lang="en-US" altLang="zh-CN" sz="1800" dirty="0">
                <a:effectLst/>
                <a:latin typeface="DengXian" panose="02010600030101010101" pitchFamily="2" charset="-122"/>
                <a:ea typeface="微软雅黑" panose="020B0503020204020204" pitchFamily="34" charset="-122"/>
                <a:cs typeface="Times New Roman" panose="02020603050405020304" pitchFamily="18" charset="0"/>
              </a:rPr>
              <a:t>interact</a:t>
            </a:r>
            <a:r>
              <a:rPr lang="zh-CN" altLang="en-US" sz="1800" dirty="0">
                <a:effectLst/>
                <a:latin typeface="DengXian" panose="02010600030101010101" pitchFamily="2" charset="-122"/>
                <a:ea typeface="微软雅黑" panose="020B0503020204020204" pitchFamily="34" charset="-122"/>
                <a:cs typeface="Times New Roman" panose="02020603050405020304" pitchFamily="18" charset="0"/>
              </a:rPr>
              <a:t> </a:t>
            </a:r>
            <a:r>
              <a:rPr lang="en-US" altLang="zh-CN" sz="1800" dirty="0">
                <a:effectLst/>
                <a:latin typeface="DengXian" panose="02010600030101010101" pitchFamily="2" charset="-122"/>
                <a:ea typeface="微软雅黑" panose="020B0503020204020204" pitchFamily="34" charset="-122"/>
                <a:cs typeface="Times New Roman" panose="02020603050405020304" pitchFamily="18" charset="0"/>
              </a:rPr>
              <a:t>with</a:t>
            </a:r>
            <a:r>
              <a:rPr lang="zh-CN" altLang="en-US" sz="1800" dirty="0">
                <a:effectLst/>
                <a:latin typeface="DengXian" panose="02010600030101010101" pitchFamily="2" charset="-122"/>
                <a:ea typeface="微软雅黑" panose="020B0503020204020204" pitchFamily="34" charset="-122"/>
                <a:cs typeface="Times New Roman" panose="02020603050405020304" pitchFamily="18" charset="0"/>
              </a:rPr>
              <a:t> </a:t>
            </a:r>
            <a:r>
              <a:rPr lang="en-US" altLang="zh-CN" sz="1800" dirty="0">
                <a:effectLst/>
                <a:latin typeface="DengXian" panose="02010600030101010101" pitchFamily="2" charset="-122"/>
                <a:ea typeface="微软雅黑" panose="020B0503020204020204" pitchFamily="34" charset="-122"/>
                <a:cs typeface="Times New Roman" panose="02020603050405020304" pitchFamily="18" charset="0"/>
              </a:rPr>
              <a:t>the</a:t>
            </a:r>
            <a:r>
              <a:rPr lang="zh-CN" altLang="en-US" sz="1800" dirty="0">
                <a:effectLst/>
                <a:latin typeface="DengXian" panose="02010600030101010101" pitchFamily="2" charset="-122"/>
                <a:ea typeface="微软雅黑" panose="020B0503020204020204" pitchFamily="34" charset="-122"/>
                <a:cs typeface="Times New Roman" panose="02020603050405020304" pitchFamily="18" charset="0"/>
              </a:rPr>
              <a:t> </a:t>
            </a:r>
            <a:r>
              <a:rPr lang="en-US" altLang="zh-CN" sz="1800" dirty="0">
                <a:effectLst/>
                <a:latin typeface="DengXian" panose="02010600030101010101" pitchFamily="2" charset="-122"/>
                <a:ea typeface="微软雅黑" panose="020B0503020204020204" pitchFamily="34" charset="-122"/>
                <a:cs typeface="Times New Roman" panose="02020603050405020304" pitchFamily="18" charset="0"/>
              </a:rPr>
              <a:t>environment</a:t>
            </a:r>
            <a:endParaRPr kumimoji="1" lang="zh-CN" altLang="en-US" dirty="0"/>
          </a:p>
        </p:txBody>
      </p:sp>
      <p:cxnSp>
        <p:nvCxnSpPr>
          <p:cNvPr id="8" name="直线箭头连接符 7">
            <a:extLst>
              <a:ext uri="{FF2B5EF4-FFF2-40B4-BE49-F238E27FC236}">
                <a16:creationId xmlns:a16="http://schemas.microsoft.com/office/drawing/2014/main" id="{4D55A637-893D-DCE4-3D2B-699F97A05E55}"/>
              </a:ext>
            </a:extLst>
          </p:cNvPr>
          <p:cNvCxnSpPr/>
          <p:nvPr/>
        </p:nvCxnSpPr>
        <p:spPr>
          <a:xfrm>
            <a:off x="4536592" y="3217034"/>
            <a:ext cx="278130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文本框 8">
            <a:extLst>
              <a:ext uri="{FF2B5EF4-FFF2-40B4-BE49-F238E27FC236}">
                <a16:creationId xmlns:a16="http://schemas.microsoft.com/office/drawing/2014/main" id="{FC9961C5-6C06-B3B9-8110-53791A5FF8BC}"/>
              </a:ext>
            </a:extLst>
          </p:cNvPr>
          <p:cNvSpPr txBox="1"/>
          <p:nvPr/>
        </p:nvSpPr>
        <p:spPr>
          <a:xfrm>
            <a:off x="4860479" y="1857287"/>
            <a:ext cx="2122697"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updated</a:t>
            </a:r>
            <a:r>
              <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kumimoji="1" lang="en-US" altLang="zh-CN" sz="2000" dirty="0" err="1">
                <a:latin typeface="Arial" panose="020B0604020202020204" pitchFamily="34" charset="0"/>
                <a:ea typeface="微软雅黑" panose="020B0503020204020204" pitchFamily="34" charset="-122"/>
                <a:cs typeface="+mn-ea"/>
                <a:sym typeface="Arial" panose="020B0604020202020204" pitchFamily="34" charset="0"/>
              </a:rPr>
              <a:t>weitghts</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cxnSp>
        <p:nvCxnSpPr>
          <p:cNvPr id="10" name="直线箭头连接符 9">
            <a:extLst>
              <a:ext uri="{FF2B5EF4-FFF2-40B4-BE49-F238E27FC236}">
                <a16:creationId xmlns:a16="http://schemas.microsoft.com/office/drawing/2014/main" id="{81A16B99-DD4B-278D-0B67-A35E65882153}"/>
              </a:ext>
            </a:extLst>
          </p:cNvPr>
          <p:cNvCxnSpPr>
            <a:cxnSpLocks/>
          </p:cNvCxnSpPr>
          <p:nvPr/>
        </p:nvCxnSpPr>
        <p:spPr>
          <a:xfrm flipH="1">
            <a:off x="4522302" y="2273726"/>
            <a:ext cx="278130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id="{4FAA99D2-7CCE-22C6-7D9C-FCD89794008D}"/>
              </a:ext>
            </a:extLst>
          </p:cNvPr>
          <p:cNvSpPr txBox="1"/>
          <p:nvPr/>
        </p:nvSpPr>
        <p:spPr>
          <a:xfrm>
            <a:off x="4879524" y="2833253"/>
            <a:ext cx="2095445"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collected</a:t>
            </a:r>
            <a:r>
              <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rollouts</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mc:AlternateContent xmlns:mc="http://schemas.openxmlformats.org/markup-compatibility/2006" xmlns:p14="http://schemas.microsoft.com/office/powerpoint/2010/main">
        <mc:Choice Requires="p14">
          <p:contentPart p14:bwMode="auto" r:id="rId2">
            <p14:nvContentPartPr>
              <p14:cNvPr id="12" name="墨迹 11">
                <a:extLst>
                  <a:ext uri="{FF2B5EF4-FFF2-40B4-BE49-F238E27FC236}">
                    <a16:creationId xmlns:a16="http://schemas.microsoft.com/office/drawing/2014/main" id="{68E1A9CE-2873-E5FF-B8C7-23C6FE5BEB14}"/>
                  </a:ext>
                </a:extLst>
              </p14:cNvPr>
              <p14:cNvContentPartPr/>
              <p14:nvPr/>
            </p14:nvContentPartPr>
            <p14:xfrm>
              <a:off x="1092960" y="6461280"/>
              <a:ext cx="360" cy="360"/>
            </p14:xfrm>
          </p:contentPart>
        </mc:Choice>
        <mc:Fallback xmlns="">
          <p:pic>
            <p:nvPicPr>
              <p:cNvPr id="12" name="墨迹 11">
                <a:extLst>
                  <a:ext uri="{FF2B5EF4-FFF2-40B4-BE49-F238E27FC236}">
                    <a16:creationId xmlns:a16="http://schemas.microsoft.com/office/drawing/2014/main" id="{68E1A9CE-2873-E5FF-B8C7-23C6FE5BEB14}"/>
                  </a:ext>
                </a:extLst>
              </p:cNvPr>
              <p:cNvPicPr/>
              <p:nvPr/>
            </p:nvPicPr>
            <p:blipFill>
              <a:blip r:embed="rId5"/>
              <a:stretch>
                <a:fillRect/>
              </a:stretch>
            </p:blipFill>
            <p:spPr>
              <a:xfrm>
                <a:off x="1077120" y="6397920"/>
                <a:ext cx="316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 name="墨迹 12">
                <a:extLst>
                  <a:ext uri="{FF2B5EF4-FFF2-40B4-BE49-F238E27FC236}">
                    <a16:creationId xmlns:a16="http://schemas.microsoft.com/office/drawing/2014/main" id="{C41BB8AF-3F1C-D703-5EAD-39864C43D5E8}"/>
                  </a:ext>
                </a:extLst>
              </p14:cNvPr>
              <p14:cNvContentPartPr/>
              <p14:nvPr/>
            </p14:nvContentPartPr>
            <p14:xfrm>
              <a:off x="1092960" y="6461280"/>
              <a:ext cx="360" cy="360"/>
            </p14:xfrm>
          </p:contentPart>
        </mc:Choice>
        <mc:Fallback xmlns="">
          <p:pic>
            <p:nvPicPr>
              <p:cNvPr id="13" name="墨迹 12">
                <a:extLst>
                  <a:ext uri="{FF2B5EF4-FFF2-40B4-BE49-F238E27FC236}">
                    <a16:creationId xmlns:a16="http://schemas.microsoft.com/office/drawing/2014/main" id="{C41BB8AF-3F1C-D703-5EAD-39864C43D5E8}"/>
                  </a:ext>
                </a:extLst>
              </p:cNvPr>
              <p:cNvPicPr/>
              <p:nvPr/>
            </p:nvPicPr>
            <p:blipFill>
              <a:blip r:embed="rId5"/>
              <a:stretch>
                <a:fillRect/>
              </a:stretch>
            </p:blipFill>
            <p:spPr>
              <a:xfrm>
                <a:off x="1077120" y="6397920"/>
                <a:ext cx="31680" cy="127080"/>
              </a:xfrm>
              <a:prstGeom prst="rect">
                <a:avLst/>
              </a:prstGeom>
            </p:spPr>
          </p:pic>
        </mc:Fallback>
      </mc:AlternateContent>
    </p:spTree>
    <p:extLst>
      <p:ext uri="{BB962C8B-B14F-4D97-AF65-F5344CB8AC3E}">
        <p14:creationId xmlns:p14="http://schemas.microsoft.com/office/powerpoint/2010/main" val="20238684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Communication-Computation Overlap</a:t>
            </a:r>
            <a:r>
              <a:rPr lang="zh-CN" altLang="en-US" dirty="0"/>
              <a:t> </a:t>
            </a:r>
            <a:r>
              <a:rPr lang="en-US" altLang="zh-CN" dirty="0"/>
              <a:t>Opportunity</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4</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a:p>
            <a:endParaRPr lang="en-US" altLang="zh-CN" dirty="0">
              <a:sym typeface="Arial" panose="020B0604020202020204" pitchFamily="34" charset="0"/>
            </a:endParaRPr>
          </a:p>
        </p:txBody>
      </p:sp>
      <p:sp>
        <p:nvSpPr>
          <p:cNvPr id="10" name="文本框 9">
            <a:extLst>
              <a:ext uri="{FF2B5EF4-FFF2-40B4-BE49-F238E27FC236}">
                <a16:creationId xmlns:a16="http://schemas.microsoft.com/office/drawing/2014/main" id="{337A5747-2499-310A-806D-484E31BBCC1C}"/>
              </a:ext>
            </a:extLst>
          </p:cNvPr>
          <p:cNvSpPr txBox="1"/>
          <p:nvPr/>
        </p:nvSpPr>
        <p:spPr>
          <a:xfrm>
            <a:off x="4683742" y="6056804"/>
            <a:ext cx="2815387" cy="400110"/>
          </a:xfrm>
          <a:prstGeom prst="rect">
            <a:avLst/>
          </a:prstGeom>
          <a:noFill/>
        </p:spPr>
        <p:txBody>
          <a:bodyPr wrap="none" rtlCol="0">
            <a:spAutoFit/>
          </a:bodyPr>
          <a:lstStyle/>
          <a:p>
            <a:pPr algn="ct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An</a:t>
            </a:r>
            <a:r>
              <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example</a:t>
            </a:r>
            <a:r>
              <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of</a:t>
            </a:r>
            <a:r>
              <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rPr>
              <a:t> </a:t>
            </a:r>
            <a:r>
              <a:rPr kumimoji="1" lang="en-US" altLang="zh-CN" sz="2000" dirty="0">
                <a:latin typeface="Arial" panose="020B0604020202020204" pitchFamily="34" charset="0"/>
                <a:ea typeface="微软雅黑" panose="020B0503020204020204" pitchFamily="34" charset="-122"/>
                <a:cs typeface="+mn-ea"/>
                <a:sym typeface="Arial" panose="020B0604020202020204" pitchFamily="34" charset="0"/>
              </a:rPr>
              <a:t>IMPALA</a:t>
            </a:r>
            <a:endParaRPr kumimoji="1"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12" name="图片 11">
            <a:extLst>
              <a:ext uri="{FF2B5EF4-FFF2-40B4-BE49-F238E27FC236}">
                <a16:creationId xmlns:a16="http://schemas.microsoft.com/office/drawing/2014/main" id="{BBA285D2-30F6-347C-31C8-D6A46F7C87BB}"/>
              </a:ext>
            </a:extLst>
          </p:cNvPr>
          <p:cNvPicPr>
            <a:picLocks noChangeAspect="1"/>
          </p:cNvPicPr>
          <p:nvPr/>
        </p:nvPicPr>
        <p:blipFill>
          <a:blip r:embed="rId2"/>
          <a:stretch>
            <a:fillRect/>
          </a:stretch>
        </p:blipFill>
        <p:spPr>
          <a:xfrm>
            <a:off x="2205235" y="1093094"/>
            <a:ext cx="7772400" cy="4922889"/>
          </a:xfrm>
          <a:prstGeom prst="rect">
            <a:avLst/>
          </a:prstGeom>
        </p:spPr>
      </p:pic>
    </p:spTree>
    <p:extLst>
      <p:ext uri="{BB962C8B-B14F-4D97-AF65-F5344CB8AC3E}">
        <p14:creationId xmlns:p14="http://schemas.microsoft.com/office/powerpoint/2010/main" val="5451864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Shortcomings of Prior DRL Frameworks</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5</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r>
              <a:rPr lang="en-US" altLang="zh-CN" sz="2000" dirty="0">
                <a:sym typeface="Arial" panose="020B0604020202020204" pitchFamily="34" charset="0"/>
              </a:rPr>
              <a:t>Task</a:t>
            </a:r>
            <a:r>
              <a:rPr lang="zh-CN" altLang="en-US" sz="2000" dirty="0">
                <a:sym typeface="Arial" panose="020B0604020202020204" pitchFamily="34" charset="0"/>
              </a:rPr>
              <a:t> </a:t>
            </a:r>
            <a:r>
              <a:rPr lang="en-US" altLang="zh-CN" sz="2000" dirty="0">
                <a:sym typeface="Arial" panose="020B0604020202020204" pitchFamily="34" charset="0"/>
              </a:rPr>
              <a:t>graph</a:t>
            </a:r>
            <a:r>
              <a:rPr lang="zh-CN" altLang="en-US" sz="2000" dirty="0">
                <a:sym typeface="Arial" panose="020B0604020202020204" pitchFamily="34" charset="0"/>
              </a:rPr>
              <a:t> </a:t>
            </a:r>
            <a:r>
              <a:rPr lang="en-US" altLang="zh-CN" sz="2000" dirty="0">
                <a:sym typeface="Arial" panose="020B0604020202020204" pitchFamily="34" charset="0"/>
              </a:rPr>
              <a:t>&amp;</a:t>
            </a:r>
            <a:r>
              <a:rPr lang="zh-CN" altLang="en-US" sz="2000" dirty="0">
                <a:sym typeface="Arial" panose="020B0604020202020204" pitchFamily="34" charset="0"/>
              </a:rPr>
              <a:t> </a:t>
            </a:r>
            <a:r>
              <a:rPr lang="en-US" altLang="zh-CN" sz="2000" dirty="0">
                <a:sym typeface="Arial" panose="020B0604020202020204" pitchFamily="34" charset="0"/>
              </a:rPr>
              <a:t>Centralized</a:t>
            </a:r>
            <a:r>
              <a:rPr lang="zh-CN" altLang="en-US" sz="2000" dirty="0">
                <a:sym typeface="Arial" panose="020B0604020202020204" pitchFamily="34" charset="0"/>
              </a:rPr>
              <a:t> </a:t>
            </a:r>
            <a:r>
              <a:rPr lang="en-US" altLang="zh-CN" sz="2000" dirty="0">
                <a:sym typeface="Arial" panose="020B0604020202020204" pitchFamily="34" charset="0"/>
              </a:rPr>
              <a:t>control</a:t>
            </a:r>
            <a:r>
              <a:rPr lang="zh-CN" altLang="en-US" sz="2000" dirty="0">
                <a:sym typeface="Arial" panose="020B0604020202020204" pitchFamily="34" charset="0"/>
              </a:rPr>
              <a:t> </a:t>
            </a:r>
            <a:r>
              <a:rPr lang="en-US" altLang="zh-CN" sz="2000" dirty="0">
                <a:sym typeface="Arial" panose="020B0604020202020204" pitchFamily="34" charset="0"/>
              </a:rPr>
              <a:t>logic</a:t>
            </a:r>
          </a:p>
          <a:p>
            <a:r>
              <a:rPr lang="en-US" altLang="zh-CN" sz="2000" dirty="0">
                <a:sym typeface="Arial" panose="020B0604020202020204" pitchFamily="34" charset="0"/>
              </a:rPr>
              <a:t>Communication and computation in existing DRL frameworks have to be performed serially.</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pic>
        <p:nvPicPr>
          <p:cNvPr id="5" name="图片 4">
            <a:extLst>
              <a:ext uri="{FF2B5EF4-FFF2-40B4-BE49-F238E27FC236}">
                <a16:creationId xmlns:a16="http://schemas.microsoft.com/office/drawing/2014/main" id="{DA9A7EBF-7B7A-2DC7-441A-68FECA2CC7C0}"/>
              </a:ext>
            </a:extLst>
          </p:cNvPr>
          <p:cNvPicPr>
            <a:picLocks noChangeAspect="1"/>
          </p:cNvPicPr>
          <p:nvPr/>
        </p:nvPicPr>
        <p:blipFill>
          <a:blip r:embed="rId2"/>
          <a:stretch>
            <a:fillRect/>
          </a:stretch>
        </p:blipFill>
        <p:spPr>
          <a:xfrm>
            <a:off x="2209800" y="944609"/>
            <a:ext cx="7772400" cy="2924697"/>
          </a:xfrm>
          <a:prstGeom prst="rect">
            <a:avLst/>
          </a:prstGeom>
        </p:spPr>
      </p:pic>
    </p:spTree>
    <p:extLst>
      <p:ext uri="{BB962C8B-B14F-4D97-AF65-F5344CB8AC3E}">
        <p14:creationId xmlns:p14="http://schemas.microsoft.com/office/powerpoint/2010/main" val="338826898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 altLang="zh-CN" dirty="0">
                <a:effectLst/>
                <a:latin typeface="LinLibertineTB"/>
              </a:rPr>
              <a:t>Design Principles</a:t>
            </a:r>
            <a:r>
              <a:rPr lang="zh-CN" altLang="en-US" dirty="0">
                <a:effectLst/>
                <a:latin typeface="LinLibertineTB"/>
              </a:rPr>
              <a:t> </a:t>
            </a:r>
            <a:r>
              <a:rPr lang="en-US" altLang="zh-CN" dirty="0">
                <a:effectLst/>
                <a:latin typeface="LinLibertineTB"/>
              </a:rPr>
              <a:t>of</a:t>
            </a:r>
            <a:r>
              <a:rPr lang="zh-CN" altLang="en-US" dirty="0">
                <a:effectLst/>
                <a:latin typeface="LinLibertineTB"/>
              </a:rPr>
              <a:t> </a:t>
            </a:r>
            <a:r>
              <a:rPr lang="en-US" altLang="zh-CN" dirty="0" err="1">
                <a:effectLst/>
                <a:latin typeface="LinLibertineTB"/>
              </a:rPr>
              <a:t>XingTian</a:t>
            </a:r>
            <a:r>
              <a:rPr lang="en" altLang="zh-CN" dirty="0">
                <a:effectLst/>
                <a:latin typeface="LinLibertineTB"/>
              </a:rPr>
              <a:t> </a:t>
            </a:r>
            <a:endParaRPr lang="en" altLang="zh-CN"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6</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sz="2000" dirty="0">
              <a:sym typeface="Arial" panose="020B0604020202020204" pitchFamily="34" charset="0"/>
            </a:endParaRPr>
          </a:p>
          <a:p>
            <a:r>
              <a:rPr lang="en-US" altLang="zh-CN" sz="2000" dirty="0">
                <a:sym typeface="Arial" panose="020B0604020202020204" pitchFamily="34" charset="0"/>
              </a:rPr>
              <a:t>Computation</a:t>
            </a:r>
            <a:r>
              <a:rPr lang="zh-CN" altLang="en-US" sz="2000" dirty="0">
                <a:sym typeface="Arial" panose="020B0604020202020204" pitchFamily="34" charset="0"/>
              </a:rPr>
              <a:t> </a:t>
            </a:r>
            <a:r>
              <a:rPr lang="en-US" altLang="zh-CN" sz="2000" dirty="0">
                <a:sym typeface="Arial" panose="020B0604020202020204" pitchFamily="34" charset="0"/>
              </a:rPr>
              <a:t>Management</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r>
              <a:rPr lang="en-US" altLang="zh-CN" sz="2000" dirty="0">
                <a:sym typeface="Arial" panose="020B0604020202020204" pitchFamily="34" charset="0"/>
              </a:rPr>
              <a:t>Asynchronous communication</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grpSp>
        <p:nvGrpSpPr>
          <p:cNvPr id="11" name="组合 10">
            <a:extLst>
              <a:ext uri="{FF2B5EF4-FFF2-40B4-BE49-F238E27FC236}">
                <a16:creationId xmlns:a16="http://schemas.microsoft.com/office/drawing/2014/main" id="{6CD69985-06D5-3BC9-AAE0-D5840FF1E602}"/>
              </a:ext>
            </a:extLst>
          </p:cNvPr>
          <p:cNvGrpSpPr/>
          <p:nvPr/>
        </p:nvGrpSpPr>
        <p:grpSpPr>
          <a:xfrm>
            <a:off x="1513115" y="1932282"/>
            <a:ext cx="9165769" cy="1072175"/>
            <a:chOff x="1314450" y="4022339"/>
            <a:chExt cx="9165769" cy="1072175"/>
          </a:xfrm>
        </p:grpSpPr>
        <p:grpSp>
          <p:nvGrpSpPr>
            <p:cNvPr id="9" name="组合 8">
              <a:extLst>
                <a:ext uri="{FF2B5EF4-FFF2-40B4-BE49-F238E27FC236}">
                  <a16:creationId xmlns:a16="http://schemas.microsoft.com/office/drawing/2014/main" id="{7BBA5695-CD0B-9856-B542-7F8CFB995599}"/>
                </a:ext>
              </a:extLst>
            </p:cNvPr>
            <p:cNvGrpSpPr/>
            <p:nvPr/>
          </p:nvGrpSpPr>
          <p:grpSpPr>
            <a:xfrm>
              <a:off x="1314450" y="4022339"/>
              <a:ext cx="9165769" cy="1072175"/>
              <a:chOff x="1338943" y="2686051"/>
              <a:chExt cx="9165769" cy="1072175"/>
            </a:xfrm>
          </p:grpSpPr>
          <p:sp>
            <p:nvSpPr>
              <p:cNvPr id="7" name="圆角矩形 6">
                <a:extLst>
                  <a:ext uri="{FF2B5EF4-FFF2-40B4-BE49-F238E27FC236}">
                    <a16:creationId xmlns:a16="http://schemas.microsoft.com/office/drawing/2014/main" id="{52DC78FC-272F-9B31-1F2D-B683DBF7D9E3}"/>
                  </a:ext>
                </a:extLst>
              </p:cNvPr>
              <p:cNvSpPr/>
              <p:nvPr/>
            </p:nvSpPr>
            <p:spPr>
              <a:xfrm>
                <a:off x="7312477" y="2686051"/>
                <a:ext cx="3192235" cy="1072175"/>
              </a:xfrm>
              <a:prstGeom prst="roundRect">
                <a:avLst/>
              </a:prstGeom>
              <a:ln/>
            </p:spPr>
            <p:style>
              <a:lnRef idx="2">
                <a:schemeClr val="dk1"/>
              </a:lnRef>
              <a:fillRef idx="1">
                <a:schemeClr val="lt1"/>
              </a:fillRef>
              <a:effectRef idx="0">
                <a:schemeClr val="dk1"/>
              </a:effectRef>
              <a:fontRef idx="minor">
                <a:schemeClr val="dk1"/>
              </a:fontRef>
            </p:style>
            <p:txBody>
              <a:bodyPr rtlCol="0" anchor="ctr"/>
              <a:lstStyle/>
              <a:p>
                <a:r>
                  <a:rPr lang="en-US" altLang="zh-CN" sz="2800" dirty="0">
                    <a:sym typeface="Arial" panose="020B0604020202020204" pitchFamily="34" charset="0"/>
                  </a:rPr>
                  <a:t>Decentralized</a:t>
                </a:r>
                <a:r>
                  <a:rPr lang="zh-CN" altLang="en-US" sz="2800" dirty="0">
                    <a:sym typeface="Arial" panose="020B0604020202020204" pitchFamily="34" charset="0"/>
                  </a:rPr>
                  <a:t> </a:t>
                </a:r>
                <a:r>
                  <a:rPr lang="en-US" altLang="zh-CN" sz="2800" dirty="0">
                    <a:sym typeface="Arial" panose="020B0604020202020204" pitchFamily="34" charset="0"/>
                  </a:rPr>
                  <a:t>computation</a:t>
                </a:r>
              </a:p>
            </p:txBody>
          </p:sp>
          <p:sp>
            <p:nvSpPr>
              <p:cNvPr id="8" name="圆角矩形 7">
                <a:extLst>
                  <a:ext uri="{FF2B5EF4-FFF2-40B4-BE49-F238E27FC236}">
                    <a16:creationId xmlns:a16="http://schemas.microsoft.com/office/drawing/2014/main" id="{231C3FC2-C605-5D4B-C713-91AB84B49DC3}"/>
                  </a:ext>
                </a:extLst>
              </p:cNvPr>
              <p:cNvSpPr/>
              <p:nvPr/>
            </p:nvSpPr>
            <p:spPr>
              <a:xfrm>
                <a:off x="1338943" y="2686051"/>
                <a:ext cx="3192235" cy="1072175"/>
              </a:xfrm>
              <a:prstGeom prst="roundRect">
                <a:avLst/>
              </a:prstGeom>
              <a:ln>
                <a:solidFill>
                  <a:schemeClr val="bg1">
                    <a:lumMod val="5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zh-CN" dirty="0">
                    <a:solidFill>
                      <a:schemeClr val="bg1">
                        <a:lumMod val="50000"/>
                      </a:schemeClr>
                    </a:solidFill>
                  </a:rPr>
                  <a:t>Central</a:t>
                </a:r>
                <a:r>
                  <a:rPr kumimoji="1" lang="zh-CN" altLang="en-US" dirty="0">
                    <a:solidFill>
                      <a:schemeClr val="bg1">
                        <a:lumMod val="50000"/>
                      </a:schemeClr>
                    </a:solidFill>
                  </a:rPr>
                  <a:t> </a:t>
                </a:r>
                <a:r>
                  <a:rPr kumimoji="1" lang="en-US" altLang="zh-CN" dirty="0">
                    <a:solidFill>
                      <a:schemeClr val="bg1">
                        <a:lumMod val="50000"/>
                      </a:schemeClr>
                    </a:solidFill>
                  </a:rPr>
                  <a:t>control</a:t>
                </a:r>
                <a:r>
                  <a:rPr kumimoji="1" lang="zh-CN" altLang="en-US" dirty="0">
                    <a:solidFill>
                      <a:schemeClr val="bg1">
                        <a:lumMod val="50000"/>
                      </a:schemeClr>
                    </a:solidFill>
                  </a:rPr>
                  <a:t> </a:t>
                </a:r>
                <a:r>
                  <a:rPr kumimoji="1" lang="en-US" altLang="zh-CN" dirty="0">
                    <a:solidFill>
                      <a:schemeClr val="bg1">
                        <a:lumMod val="50000"/>
                      </a:schemeClr>
                    </a:solidFill>
                  </a:rPr>
                  <a:t>logic</a:t>
                </a:r>
                <a:endParaRPr kumimoji="1" lang="zh-CN" altLang="en-US" dirty="0">
                  <a:solidFill>
                    <a:schemeClr val="bg1">
                      <a:lumMod val="50000"/>
                    </a:schemeClr>
                  </a:solidFill>
                </a:endParaRPr>
              </a:p>
            </p:txBody>
          </p:sp>
        </p:grpSp>
        <p:sp>
          <p:nvSpPr>
            <p:cNvPr id="10" name="右箭头 9">
              <a:extLst>
                <a:ext uri="{FF2B5EF4-FFF2-40B4-BE49-F238E27FC236}">
                  <a16:creationId xmlns:a16="http://schemas.microsoft.com/office/drawing/2014/main" id="{A36E436F-6FE0-AA95-762C-6115FF81DEED}"/>
                </a:ext>
              </a:extLst>
            </p:cNvPr>
            <p:cNvSpPr/>
            <p:nvPr/>
          </p:nvSpPr>
          <p:spPr>
            <a:xfrm>
              <a:off x="5138056" y="4313497"/>
              <a:ext cx="1518557" cy="489857"/>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kumimoji="1" lang="zh-CN" altLang="en-US"/>
            </a:p>
          </p:txBody>
        </p:sp>
      </p:grpSp>
      <p:grpSp>
        <p:nvGrpSpPr>
          <p:cNvPr id="12" name="组合 11">
            <a:extLst>
              <a:ext uri="{FF2B5EF4-FFF2-40B4-BE49-F238E27FC236}">
                <a16:creationId xmlns:a16="http://schemas.microsoft.com/office/drawing/2014/main" id="{50F3E6B3-1ABC-E77E-BCF9-3795055D733D}"/>
              </a:ext>
            </a:extLst>
          </p:cNvPr>
          <p:cNvGrpSpPr/>
          <p:nvPr/>
        </p:nvGrpSpPr>
        <p:grpSpPr>
          <a:xfrm>
            <a:off x="1513114" y="3992128"/>
            <a:ext cx="9165769" cy="1072175"/>
            <a:chOff x="1314450" y="4022339"/>
            <a:chExt cx="9165769" cy="1072175"/>
          </a:xfrm>
        </p:grpSpPr>
        <p:grpSp>
          <p:nvGrpSpPr>
            <p:cNvPr id="13" name="组合 12">
              <a:extLst>
                <a:ext uri="{FF2B5EF4-FFF2-40B4-BE49-F238E27FC236}">
                  <a16:creationId xmlns:a16="http://schemas.microsoft.com/office/drawing/2014/main" id="{6DD4B7A3-BD2D-2343-31AD-471290E67803}"/>
                </a:ext>
              </a:extLst>
            </p:cNvPr>
            <p:cNvGrpSpPr/>
            <p:nvPr/>
          </p:nvGrpSpPr>
          <p:grpSpPr>
            <a:xfrm>
              <a:off x="1314450" y="4022339"/>
              <a:ext cx="9165769" cy="1072175"/>
              <a:chOff x="1338943" y="2686051"/>
              <a:chExt cx="9165769" cy="1072175"/>
            </a:xfrm>
          </p:grpSpPr>
          <p:sp>
            <p:nvSpPr>
              <p:cNvPr id="15" name="圆角矩形 14">
                <a:extLst>
                  <a:ext uri="{FF2B5EF4-FFF2-40B4-BE49-F238E27FC236}">
                    <a16:creationId xmlns:a16="http://schemas.microsoft.com/office/drawing/2014/main" id="{CCC379D4-1F60-AA68-08A9-FB23DDC44346}"/>
                  </a:ext>
                </a:extLst>
              </p:cNvPr>
              <p:cNvSpPr/>
              <p:nvPr/>
            </p:nvSpPr>
            <p:spPr>
              <a:xfrm>
                <a:off x="7312477" y="2686051"/>
                <a:ext cx="3192235" cy="1072175"/>
              </a:xfrm>
              <a:prstGeom prst="roundRect">
                <a:avLst/>
              </a:prstGeom>
              <a:ln/>
            </p:spPr>
            <p:style>
              <a:lnRef idx="2">
                <a:schemeClr val="dk1"/>
              </a:lnRef>
              <a:fillRef idx="1">
                <a:schemeClr val="lt1"/>
              </a:fillRef>
              <a:effectRef idx="0">
                <a:schemeClr val="dk1"/>
              </a:effectRef>
              <a:fontRef idx="minor">
                <a:schemeClr val="dk1"/>
              </a:fontRef>
            </p:style>
            <p:txBody>
              <a:bodyPr rtlCol="0" anchor="ctr"/>
              <a:lstStyle/>
              <a:p>
                <a:r>
                  <a:rPr lang="en-US" altLang="zh-CN" sz="2800" dirty="0">
                    <a:sym typeface="Arial" panose="020B0604020202020204" pitchFamily="34" charset="0"/>
                  </a:rPr>
                  <a:t>Asynchronously</a:t>
                </a:r>
                <a:r>
                  <a:rPr lang="zh-CN" altLang="en-US" sz="2800" dirty="0">
                    <a:sym typeface="Arial" panose="020B0604020202020204" pitchFamily="34" charset="0"/>
                  </a:rPr>
                  <a:t> </a:t>
                </a:r>
                <a:r>
                  <a:rPr lang="en-US" altLang="zh-CN" sz="2800" dirty="0">
                    <a:sym typeface="Arial" panose="020B0604020202020204" pitchFamily="34" charset="0"/>
                  </a:rPr>
                  <a:t>push</a:t>
                </a:r>
                <a:r>
                  <a:rPr lang="zh-CN" altLang="en-US" sz="2800" dirty="0">
                    <a:sym typeface="Arial" panose="020B0604020202020204" pitchFamily="34" charset="0"/>
                  </a:rPr>
                  <a:t> </a:t>
                </a:r>
                <a:r>
                  <a:rPr lang="en-US" altLang="zh-CN" sz="2800" dirty="0">
                    <a:sym typeface="Arial" panose="020B0604020202020204" pitchFamily="34" charset="0"/>
                  </a:rPr>
                  <a:t>data</a:t>
                </a:r>
              </a:p>
            </p:txBody>
          </p:sp>
          <p:sp>
            <p:nvSpPr>
              <p:cNvPr id="16" name="圆角矩形 15">
                <a:extLst>
                  <a:ext uri="{FF2B5EF4-FFF2-40B4-BE49-F238E27FC236}">
                    <a16:creationId xmlns:a16="http://schemas.microsoft.com/office/drawing/2014/main" id="{85F6F402-C3DF-4622-D9F4-411457FF97EA}"/>
                  </a:ext>
                </a:extLst>
              </p:cNvPr>
              <p:cNvSpPr/>
              <p:nvPr/>
            </p:nvSpPr>
            <p:spPr>
              <a:xfrm>
                <a:off x="1338943" y="2686051"/>
                <a:ext cx="3192235" cy="1072175"/>
              </a:xfrm>
              <a:prstGeom prst="roundRect">
                <a:avLst/>
              </a:prstGeom>
              <a:ln>
                <a:solidFill>
                  <a:schemeClr val="bg1">
                    <a:lumMod val="5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zh-CN" dirty="0">
                    <a:solidFill>
                      <a:schemeClr val="bg1">
                        <a:lumMod val="50000"/>
                      </a:schemeClr>
                    </a:solidFill>
                  </a:rPr>
                  <a:t>Serially pull data</a:t>
                </a:r>
                <a:endParaRPr kumimoji="1" lang="zh-CN" altLang="en-US" dirty="0">
                  <a:solidFill>
                    <a:schemeClr val="bg1">
                      <a:lumMod val="50000"/>
                    </a:schemeClr>
                  </a:solidFill>
                </a:endParaRPr>
              </a:p>
            </p:txBody>
          </p:sp>
        </p:grpSp>
        <p:sp>
          <p:nvSpPr>
            <p:cNvPr id="14" name="右箭头 13">
              <a:extLst>
                <a:ext uri="{FF2B5EF4-FFF2-40B4-BE49-F238E27FC236}">
                  <a16:creationId xmlns:a16="http://schemas.microsoft.com/office/drawing/2014/main" id="{21861D85-A8B4-DC75-1891-283DF383502E}"/>
                </a:ext>
              </a:extLst>
            </p:cNvPr>
            <p:cNvSpPr/>
            <p:nvPr/>
          </p:nvSpPr>
          <p:spPr>
            <a:xfrm>
              <a:off x="5138056" y="4313497"/>
              <a:ext cx="1518557" cy="489857"/>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kumimoji="1" lang="zh-CN" altLang="en-US"/>
            </a:p>
          </p:txBody>
        </p:sp>
      </p:grpSp>
    </p:spTree>
    <p:extLst>
      <p:ext uri="{BB962C8B-B14F-4D97-AF65-F5344CB8AC3E}">
        <p14:creationId xmlns:p14="http://schemas.microsoft.com/office/powerpoint/2010/main" val="12423972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lstStyle/>
          <a:p>
            <a:r>
              <a:rPr lang="en-US" altLang="zh-CN" dirty="0"/>
              <a:t>Architecture</a:t>
            </a:r>
            <a:r>
              <a:rPr lang="zh-CN" altLang="en-US" dirty="0"/>
              <a:t> </a:t>
            </a:r>
            <a:r>
              <a:rPr lang="en-US" altLang="zh-CN" dirty="0"/>
              <a:t>of</a:t>
            </a:r>
            <a:r>
              <a:rPr lang="zh-CN" altLang="en-US" dirty="0"/>
              <a:t> </a:t>
            </a:r>
            <a:r>
              <a:rPr lang="en-US" altLang="zh-CN" dirty="0" err="1"/>
              <a:t>XingTian</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7</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pic>
        <p:nvPicPr>
          <p:cNvPr id="176" name="图片 175">
            <a:extLst>
              <a:ext uri="{FF2B5EF4-FFF2-40B4-BE49-F238E27FC236}">
                <a16:creationId xmlns:a16="http://schemas.microsoft.com/office/drawing/2014/main" id="{BB9023B1-1635-33A4-9C0B-328F83D06A03}"/>
              </a:ext>
            </a:extLst>
          </p:cNvPr>
          <p:cNvPicPr>
            <a:picLocks noChangeAspect="1"/>
          </p:cNvPicPr>
          <p:nvPr/>
        </p:nvPicPr>
        <p:blipFill>
          <a:blip r:embed="rId2"/>
          <a:stretch>
            <a:fillRect/>
          </a:stretch>
        </p:blipFill>
        <p:spPr>
          <a:xfrm>
            <a:off x="2218898" y="944609"/>
            <a:ext cx="7772400" cy="4680236"/>
          </a:xfrm>
          <a:prstGeom prst="rect">
            <a:avLst/>
          </a:prstGeom>
        </p:spPr>
      </p:pic>
      <p:sp>
        <p:nvSpPr>
          <p:cNvPr id="177" name="文本框 176">
            <a:extLst>
              <a:ext uri="{FF2B5EF4-FFF2-40B4-BE49-F238E27FC236}">
                <a16:creationId xmlns:a16="http://schemas.microsoft.com/office/drawing/2014/main" id="{7FBB45B5-7D52-23BC-870B-1E48F1D02EA4}"/>
              </a:ext>
            </a:extLst>
          </p:cNvPr>
          <p:cNvSpPr txBox="1"/>
          <p:nvPr/>
        </p:nvSpPr>
        <p:spPr>
          <a:xfrm>
            <a:off x="1063256" y="5624845"/>
            <a:ext cx="9930810" cy="830997"/>
          </a:xfrm>
          <a:prstGeom prst="rect">
            <a:avLst/>
          </a:prstGeom>
          <a:noFill/>
        </p:spPr>
        <p:txBody>
          <a:bodyPr wrap="square" rtlCol="0">
            <a:spAutoFit/>
          </a:bodyPr>
          <a:lstStyle/>
          <a:p>
            <a:pPr algn="ctr"/>
            <a:r>
              <a:rPr kumimoji="1" lang="en-US" altLang="zh-CN" sz="1600" b="1" dirty="0">
                <a:latin typeface="Arial" panose="020B0604020202020204" pitchFamily="34" charset="0"/>
                <a:ea typeface="微软雅黑" panose="020B0503020204020204" pitchFamily="34" charset="-122"/>
                <a:cs typeface="+mn-ea"/>
                <a:sym typeface="Arial" panose="020B0604020202020204" pitchFamily="34" charset="0"/>
              </a:rPr>
              <a:t>D</a:t>
            </a:r>
            <a:r>
              <a:rPr kumimoji="1" lang="en" altLang="zh-CN" sz="1600" b="1" dirty="0" err="1">
                <a:latin typeface="Arial" panose="020B0604020202020204" pitchFamily="34" charset="0"/>
                <a:ea typeface="微软雅黑" panose="020B0503020204020204" pitchFamily="34" charset="-122"/>
                <a:cs typeface="+mn-ea"/>
                <a:sym typeface="Arial" panose="020B0604020202020204" pitchFamily="34" charset="0"/>
              </a:rPr>
              <a:t>ashed</a:t>
            </a:r>
            <a:r>
              <a:rPr kumimoji="1" lang="en" altLang="zh-CN" sz="1600" b="1" dirty="0">
                <a:latin typeface="Arial" panose="020B0604020202020204" pitchFamily="34" charset="0"/>
                <a:ea typeface="微软雅黑" panose="020B0503020204020204" pitchFamily="34" charset="-122"/>
                <a:cs typeface="+mn-ea"/>
                <a:sym typeface="Arial" panose="020B0604020202020204" pitchFamily="34" charset="0"/>
              </a:rPr>
              <a:t> arrows </a:t>
            </a:r>
            <a:r>
              <a:rPr kumimoji="1" lang="en" altLang="zh-CN" sz="1600" dirty="0">
                <a:latin typeface="Arial" panose="020B0604020202020204" pitchFamily="34" charset="0"/>
                <a:ea typeface="微软雅黑" panose="020B0503020204020204" pitchFamily="34" charset="-122"/>
                <a:cs typeface="+mn-ea"/>
                <a:sym typeface="Arial" panose="020B0604020202020204" pitchFamily="34" charset="0"/>
              </a:rPr>
              <a:t>denote the transmission of lightweight message headers or control commands, while the </a:t>
            </a:r>
            <a:r>
              <a:rPr kumimoji="1" lang="en" altLang="zh-CN" sz="1600" b="1" dirty="0">
                <a:latin typeface="Arial" panose="020B0604020202020204" pitchFamily="34" charset="0"/>
                <a:ea typeface="微软雅黑" panose="020B0503020204020204" pitchFamily="34" charset="-122"/>
                <a:cs typeface="+mn-ea"/>
                <a:sym typeface="Arial" panose="020B0604020202020204" pitchFamily="34" charset="0"/>
              </a:rPr>
              <a:t>bold arrows </a:t>
            </a:r>
            <a:r>
              <a:rPr kumimoji="1" lang="en" altLang="zh-CN" sz="1600" dirty="0">
                <a:latin typeface="Arial" panose="020B0604020202020204" pitchFamily="34" charset="0"/>
                <a:ea typeface="微软雅黑" panose="020B0503020204020204" pitchFamily="34" charset="-122"/>
                <a:cs typeface="+mn-ea"/>
                <a:sym typeface="Arial" panose="020B0604020202020204" pitchFamily="34" charset="0"/>
              </a:rPr>
              <a:t>denote data block transmission. More precisely, </a:t>
            </a:r>
            <a:r>
              <a:rPr kumimoji="1" lang="en" altLang="zh-CN" sz="1600" b="1" dirty="0">
                <a:solidFill>
                  <a:srgbClr val="F88600"/>
                </a:solidFill>
                <a:latin typeface="Arial" panose="020B0604020202020204" pitchFamily="34" charset="0"/>
                <a:ea typeface="微软雅黑" panose="020B0503020204020204" pitchFamily="34" charset="-122"/>
                <a:cs typeface="+mn-ea"/>
                <a:sym typeface="Arial" panose="020B0604020202020204" pitchFamily="34" charset="0"/>
              </a:rPr>
              <a:t>orange bold arrows </a:t>
            </a:r>
            <a:r>
              <a:rPr kumimoji="1" lang="en" altLang="zh-CN" sz="1600" dirty="0">
                <a:latin typeface="Arial" panose="020B0604020202020204" pitchFamily="34" charset="0"/>
                <a:ea typeface="微软雅黑" panose="020B0503020204020204" pitchFamily="34" charset="-122"/>
                <a:cs typeface="+mn-ea"/>
                <a:sym typeface="Arial" panose="020B0604020202020204" pitchFamily="34" charset="0"/>
              </a:rPr>
              <a:t>denote the transmission of rollouts and </a:t>
            </a:r>
            <a:r>
              <a:rPr kumimoji="1" lang="en" altLang="zh-CN" sz="1600" b="1" dirty="0">
                <a:solidFill>
                  <a:srgbClr val="329EBC"/>
                </a:solidFill>
                <a:latin typeface="Arial" panose="020B0604020202020204" pitchFamily="34" charset="0"/>
                <a:ea typeface="微软雅黑" panose="020B0503020204020204" pitchFamily="34" charset="-122"/>
                <a:cs typeface="+mn-ea"/>
                <a:sym typeface="Arial" panose="020B0604020202020204" pitchFamily="34" charset="0"/>
              </a:rPr>
              <a:t>blue bold arrows </a:t>
            </a:r>
            <a:r>
              <a:rPr kumimoji="1" lang="en" altLang="zh-CN" sz="1600" dirty="0">
                <a:latin typeface="Arial" panose="020B0604020202020204" pitchFamily="34" charset="0"/>
                <a:ea typeface="微软雅黑" panose="020B0503020204020204" pitchFamily="34" charset="-122"/>
                <a:cs typeface="+mn-ea"/>
                <a:sym typeface="Arial" panose="020B0604020202020204" pitchFamily="34" charset="0"/>
              </a:rPr>
              <a:t>denote the transmission of DNN parameters.</a:t>
            </a:r>
            <a:endParaRPr kumimoji="1" lang="zh-CN" altLang="en-US" sz="1600"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7525538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3F898B7-8ABD-484B-A7DA-7D5A0EEBBF1D}"/>
              </a:ext>
            </a:extLst>
          </p:cNvPr>
          <p:cNvSpPr>
            <a:spLocks noGrp="1"/>
          </p:cNvSpPr>
          <p:nvPr>
            <p:ph type="title"/>
          </p:nvPr>
        </p:nvSpPr>
        <p:spPr/>
        <p:txBody>
          <a:bodyPr>
            <a:normAutofit/>
          </a:bodyPr>
          <a:lstStyle/>
          <a:p>
            <a:r>
              <a:rPr lang="en-US" altLang="zh-CN" dirty="0"/>
              <a:t>Distributed Deployment of </a:t>
            </a:r>
            <a:r>
              <a:rPr lang="en-US" altLang="zh-CN" dirty="0" err="1"/>
              <a:t>XingTian</a:t>
            </a:r>
            <a:endParaRPr lang="en-US" dirty="0"/>
          </a:p>
        </p:txBody>
      </p:sp>
      <p:sp>
        <p:nvSpPr>
          <p:cNvPr id="2" name="灯片编号占位符 1">
            <a:extLst>
              <a:ext uri="{FF2B5EF4-FFF2-40B4-BE49-F238E27FC236}">
                <a16:creationId xmlns:a16="http://schemas.microsoft.com/office/drawing/2014/main" id="{17AB2D50-8299-40EA-8030-AB797FDAD836}"/>
              </a:ext>
            </a:extLst>
          </p:cNvPr>
          <p:cNvSpPr>
            <a:spLocks noGrp="1"/>
          </p:cNvSpPr>
          <p:nvPr>
            <p:ph type="sldNum" sz="quarter" idx="4"/>
          </p:nvPr>
        </p:nvSpPr>
        <p:spPr/>
        <p:txBody>
          <a:bodyPr/>
          <a:lstStyle/>
          <a:p>
            <a:r>
              <a:rPr lang="en-US" altLang="zh-CN"/>
              <a:t>&lt; </a:t>
            </a:r>
            <a:fld id="{A548B57D-AE10-4CF7-A9DF-59FEFA91B28E}" type="slidenum">
              <a:rPr lang="zh-CN" altLang="en-US" smtClean="0"/>
              <a:pPr/>
              <a:t>8</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7EFA727E-DBB8-4270-B627-129AC2750350}"/>
              </a:ext>
            </a:extLst>
          </p:cNvPr>
          <p:cNvSpPr txBox="1">
            <a:spLocks/>
          </p:cNvSpPr>
          <p:nvPr/>
        </p:nvSpPr>
        <p:spPr>
          <a:xfrm>
            <a:off x="527713" y="944609"/>
            <a:ext cx="11154771"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a:p>
            <a:endParaRPr lang="en-US" altLang="zh-CN" sz="2000" dirty="0">
              <a:sym typeface="Arial" panose="020B0604020202020204" pitchFamily="34" charset="0"/>
            </a:endParaRPr>
          </a:p>
        </p:txBody>
      </p:sp>
      <p:pic>
        <p:nvPicPr>
          <p:cNvPr id="108" name="图片 107">
            <a:extLst>
              <a:ext uri="{FF2B5EF4-FFF2-40B4-BE49-F238E27FC236}">
                <a16:creationId xmlns:a16="http://schemas.microsoft.com/office/drawing/2014/main" id="{6F9094ED-27F0-8AA0-D302-119B8645F460}"/>
              </a:ext>
            </a:extLst>
          </p:cNvPr>
          <p:cNvPicPr>
            <a:picLocks noChangeAspect="1"/>
          </p:cNvPicPr>
          <p:nvPr/>
        </p:nvPicPr>
        <p:blipFill>
          <a:blip r:embed="rId2"/>
          <a:stretch>
            <a:fillRect/>
          </a:stretch>
        </p:blipFill>
        <p:spPr>
          <a:xfrm>
            <a:off x="2209800" y="944609"/>
            <a:ext cx="7772400" cy="5159576"/>
          </a:xfrm>
          <a:prstGeom prst="rect">
            <a:avLst/>
          </a:prstGeom>
        </p:spPr>
      </p:pic>
    </p:spTree>
    <p:extLst>
      <p:ext uri="{BB962C8B-B14F-4D97-AF65-F5344CB8AC3E}">
        <p14:creationId xmlns:p14="http://schemas.microsoft.com/office/powerpoint/2010/main" val="305249668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52B9856-7534-56F0-84A3-552BD0BE7EA1}"/>
              </a:ext>
            </a:extLst>
          </p:cNvPr>
          <p:cNvSpPr>
            <a:spLocks noGrp="1"/>
          </p:cNvSpPr>
          <p:nvPr>
            <p:ph type="title"/>
          </p:nvPr>
        </p:nvSpPr>
        <p:spPr/>
        <p:txBody>
          <a:bodyPr/>
          <a:lstStyle/>
          <a:p>
            <a:r>
              <a:rPr lang="en" altLang="zh-CN" i="0" dirty="0">
                <a:effectLst/>
                <a:latin typeface="Arial" panose="020B0604020202020204" pitchFamily="34" charset="0"/>
              </a:rPr>
              <a:t>Construct DRL Algorithms with </a:t>
            </a:r>
            <a:r>
              <a:rPr lang="en" altLang="zh-CN" i="0" dirty="0" err="1">
                <a:effectLst/>
                <a:latin typeface="Arial" panose="020B0604020202020204" pitchFamily="34" charset="0"/>
              </a:rPr>
              <a:t>XingTian</a:t>
            </a:r>
            <a:endParaRPr kumimoji="1" lang="zh-CN" altLang="en-US" dirty="0"/>
          </a:p>
        </p:txBody>
      </p:sp>
      <p:sp>
        <p:nvSpPr>
          <p:cNvPr id="3" name="灯片编号占位符 2">
            <a:extLst>
              <a:ext uri="{FF2B5EF4-FFF2-40B4-BE49-F238E27FC236}">
                <a16:creationId xmlns:a16="http://schemas.microsoft.com/office/drawing/2014/main" id="{C79C5B21-2990-5E69-9875-6CB14C2EEC00}"/>
              </a:ext>
            </a:extLst>
          </p:cNvPr>
          <p:cNvSpPr>
            <a:spLocks noGrp="1"/>
          </p:cNvSpPr>
          <p:nvPr>
            <p:ph type="sldNum" sz="quarter" idx="4"/>
          </p:nvPr>
        </p:nvSpPr>
        <p:spPr/>
        <p:txBody>
          <a:bodyPr/>
          <a:lstStyle/>
          <a:p>
            <a:r>
              <a:rPr lang="en-US" altLang="zh-CN"/>
              <a:t>&lt; </a:t>
            </a:r>
            <a:fld id="{A548B57D-AE10-4CF7-A9DF-59FEFA91B28E}" type="slidenum">
              <a:rPr lang="zh-CN" altLang="en-US" smtClean="0"/>
              <a:pPr/>
              <a:t>9</a:t>
            </a:fld>
            <a:r>
              <a:rPr lang="zh-CN" altLang="en-US"/>
              <a:t> </a:t>
            </a:r>
            <a:r>
              <a:rPr lang="en-US" altLang="zh-CN"/>
              <a:t>&gt;</a:t>
            </a:r>
            <a:endParaRPr lang="zh-CN" altLang="en-US" dirty="0"/>
          </a:p>
        </p:txBody>
      </p:sp>
      <p:sp>
        <p:nvSpPr>
          <p:cNvPr id="4" name="文本占位符 2">
            <a:extLst>
              <a:ext uri="{FF2B5EF4-FFF2-40B4-BE49-F238E27FC236}">
                <a16:creationId xmlns:a16="http://schemas.microsoft.com/office/drawing/2014/main" id="{5E603EC0-A43F-DE56-8653-A864ABD501F0}"/>
              </a:ext>
            </a:extLst>
          </p:cNvPr>
          <p:cNvSpPr txBox="1">
            <a:spLocks/>
          </p:cNvSpPr>
          <p:nvPr/>
        </p:nvSpPr>
        <p:spPr>
          <a:xfrm>
            <a:off x="527713" y="944609"/>
            <a:ext cx="5464873"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000" dirty="0">
                <a:sym typeface="Arial" panose="020B0604020202020204" pitchFamily="34" charset="0"/>
              </a:rPr>
              <a:t>With which environment is the DRL algorithm going to interact?</a:t>
            </a:r>
          </a:p>
          <a:p>
            <a:endParaRPr lang="en-US" altLang="zh-CN" sz="2000" dirty="0">
              <a:sym typeface="Arial" panose="020B0604020202020204" pitchFamily="34" charset="0"/>
            </a:endParaRPr>
          </a:p>
          <a:p>
            <a:endParaRPr lang="en-US" altLang="zh-CN" sz="2000" dirty="0">
              <a:sym typeface="Arial" panose="020B0604020202020204" pitchFamily="34" charset="0"/>
            </a:endParaRPr>
          </a:p>
          <a:p>
            <a:r>
              <a:rPr lang="en-US" altLang="zh-CN" sz="2000" dirty="0">
                <a:sym typeface="Arial" panose="020B0604020202020204" pitchFamily="34" charset="0"/>
              </a:rPr>
              <a:t>What DNN structure should be adopted for the policy network / value network / Q network / environment model?</a:t>
            </a:r>
          </a:p>
          <a:p>
            <a:endParaRPr lang="en-US" altLang="zh-CN" sz="2000" dirty="0">
              <a:sym typeface="Arial" panose="020B0604020202020204" pitchFamily="34" charset="0"/>
            </a:endParaRPr>
          </a:p>
          <a:p>
            <a:r>
              <a:rPr lang="en-US" altLang="zh-CN" sz="2000" dirty="0">
                <a:sym typeface="Arial" panose="020B0604020202020204" pitchFamily="34" charset="0"/>
              </a:rPr>
              <a:t>How to organize the rollouts and to train the DNNs with the collected rollouts?</a:t>
            </a:r>
          </a:p>
          <a:p>
            <a:endParaRPr lang="en-US" altLang="zh-CN" sz="2000" dirty="0">
              <a:sym typeface="Arial" panose="020B0604020202020204" pitchFamily="34" charset="0"/>
            </a:endParaRPr>
          </a:p>
          <a:p>
            <a:pPr lvl="1"/>
            <a:endParaRPr lang="en-US" altLang="zh-CN" sz="1600" dirty="0">
              <a:sym typeface="Arial" panose="020B0604020202020204" pitchFamily="34" charset="0"/>
            </a:endParaRPr>
          </a:p>
          <a:p>
            <a:r>
              <a:rPr lang="en-US" altLang="zh-CN" sz="2000" dirty="0">
                <a:sym typeface="Arial" panose="020B0604020202020204" pitchFamily="34" charset="0"/>
              </a:rPr>
              <a:t>How to use the DNNs to interact with the environment and collect rollouts?</a:t>
            </a:r>
          </a:p>
        </p:txBody>
      </p:sp>
      <p:sp>
        <p:nvSpPr>
          <p:cNvPr id="5" name="文本占位符 2">
            <a:extLst>
              <a:ext uri="{FF2B5EF4-FFF2-40B4-BE49-F238E27FC236}">
                <a16:creationId xmlns:a16="http://schemas.microsoft.com/office/drawing/2014/main" id="{54135B33-94A3-0217-DDF5-0DE73FBE06F6}"/>
              </a:ext>
            </a:extLst>
          </p:cNvPr>
          <p:cNvSpPr txBox="1">
            <a:spLocks/>
          </p:cNvSpPr>
          <p:nvPr/>
        </p:nvSpPr>
        <p:spPr>
          <a:xfrm>
            <a:off x="6199414" y="872246"/>
            <a:ext cx="5464873" cy="52287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000" dirty="0">
                <a:latin typeface="Consolas" panose="020B0609020204030204" pitchFamily="49" charset="0"/>
                <a:cs typeface="Consolas" panose="020B0609020204030204" pitchFamily="49" charset="0"/>
                <a:sym typeface="Arial" panose="020B0604020202020204" pitchFamily="34" charset="0"/>
              </a:rPr>
              <a:t>Environment</a:t>
            </a:r>
          </a:p>
          <a:p>
            <a:pPr lvl="1"/>
            <a:r>
              <a:rPr lang="en-US" altLang="zh-CN" sz="1600" dirty="0" err="1">
                <a:latin typeface="Consolas" panose="020B0609020204030204" pitchFamily="49" charset="0"/>
                <a:cs typeface="Consolas" panose="020B0609020204030204" pitchFamily="49" charset="0"/>
                <a:sym typeface="Arial" panose="020B0604020202020204" pitchFamily="34" charset="0"/>
              </a:rPr>
              <a:t>init</a:t>
            </a:r>
            <a:endParaRPr lang="en-US" altLang="zh-CN" sz="1600" dirty="0">
              <a:latin typeface="Consolas" panose="020B0609020204030204" pitchFamily="49" charset="0"/>
              <a:cs typeface="Consolas" panose="020B0609020204030204" pitchFamily="49" charset="0"/>
              <a:sym typeface="Arial" panose="020B0604020202020204" pitchFamily="34" charset="0"/>
            </a:endParaRPr>
          </a:p>
          <a:p>
            <a:pPr lvl="1"/>
            <a:r>
              <a:rPr lang="en-US" altLang="zh-CN" sz="1600" dirty="0">
                <a:latin typeface="Consolas" panose="020B0609020204030204" pitchFamily="49" charset="0"/>
                <a:cs typeface="Consolas" panose="020B0609020204030204" pitchFamily="49" charset="0"/>
                <a:sym typeface="Arial" panose="020B0604020202020204" pitchFamily="34" charset="0"/>
              </a:rPr>
              <a:t>reset</a:t>
            </a:r>
          </a:p>
          <a:p>
            <a:pPr lvl="1"/>
            <a:r>
              <a:rPr lang="en-US" altLang="zh-CN" sz="1600" dirty="0">
                <a:latin typeface="Consolas" panose="020B0609020204030204" pitchFamily="49" charset="0"/>
                <a:cs typeface="Consolas" panose="020B0609020204030204" pitchFamily="49" charset="0"/>
                <a:sym typeface="Arial" panose="020B0604020202020204" pitchFamily="34" charset="0"/>
              </a:rPr>
              <a:t>step</a:t>
            </a:r>
          </a:p>
          <a:p>
            <a:pPr lvl="1"/>
            <a:endParaRPr lang="en-US" altLang="zh-CN" sz="2000" dirty="0">
              <a:latin typeface="Consolas" panose="020B0609020204030204" pitchFamily="49" charset="0"/>
              <a:cs typeface="Consolas" panose="020B0609020204030204" pitchFamily="49" charset="0"/>
              <a:sym typeface="Arial" panose="020B0604020202020204" pitchFamily="34" charset="0"/>
            </a:endParaRPr>
          </a:p>
          <a:p>
            <a:r>
              <a:rPr lang="en-US" altLang="zh-CN" sz="2000" dirty="0">
                <a:latin typeface="Consolas" panose="020B0609020204030204" pitchFamily="49" charset="0"/>
                <a:cs typeface="Consolas" panose="020B0609020204030204" pitchFamily="49" charset="0"/>
                <a:sym typeface="Arial" panose="020B0604020202020204" pitchFamily="34" charset="0"/>
              </a:rPr>
              <a:t>Model</a:t>
            </a:r>
          </a:p>
          <a:p>
            <a:pPr lvl="1"/>
            <a:r>
              <a:rPr lang="en-US" altLang="zh-CN" sz="1600" dirty="0">
                <a:latin typeface="+mj-ea"/>
                <a:ea typeface="+mj-ea"/>
                <a:cs typeface="Consolas" panose="020B0609020204030204" pitchFamily="49" charset="0"/>
                <a:sym typeface="Arial" panose="020B0604020202020204" pitchFamily="34" charset="0"/>
              </a:rPr>
              <a:t>support</a:t>
            </a:r>
            <a:r>
              <a:rPr lang="zh-CN" altLang="en-US" sz="1600" dirty="0">
                <a:latin typeface="+mj-ea"/>
                <a:ea typeface="+mj-ea"/>
                <a:cs typeface="Consolas" panose="020B0609020204030204" pitchFamily="49" charset="0"/>
                <a:sym typeface="Arial" panose="020B0604020202020204" pitchFamily="34" charset="0"/>
              </a:rPr>
              <a:t> </a:t>
            </a:r>
            <a:r>
              <a:rPr lang="en-US" altLang="zh-CN" sz="1600" dirty="0">
                <a:latin typeface="+mj-ea"/>
                <a:ea typeface="+mj-ea"/>
                <a:cs typeface="Consolas" panose="020B0609020204030204" pitchFamily="49" charset="0"/>
                <a:sym typeface="Arial" panose="020B0604020202020204" pitchFamily="34" charset="0"/>
              </a:rPr>
              <a:t>multiple</a:t>
            </a:r>
            <a:r>
              <a:rPr lang="zh-CN" altLang="en-US" sz="1600" dirty="0">
                <a:latin typeface="+mj-ea"/>
                <a:ea typeface="+mj-ea"/>
                <a:cs typeface="Consolas" panose="020B0609020204030204" pitchFamily="49" charset="0"/>
                <a:sym typeface="Arial" panose="020B0604020202020204" pitchFamily="34" charset="0"/>
              </a:rPr>
              <a:t> </a:t>
            </a:r>
            <a:r>
              <a:rPr lang="en-US" altLang="zh-CN" sz="1600" dirty="0">
                <a:latin typeface="+mj-ea"/>
                <a:ea typeface="+mj-ea"/>
                <a:cs typeface="Consolas" panose="020B0609020204030204" pitchFamily="49" charset="0"/>
                <a:sym typeface="Arial" panose="020B0604020202020204" pitchFamily="34" charset="0"/>
              </a:rPr>
              <a:t>DNN</a:t>
            </a:r>
            <a:r>
              <a:rPr lang="zh-CN" altLang="en-US" sz="1600" dirty="0">
                <a:latin typeface="+mj-ea"/>
                <a:ea typeface="+mj-ea"/>
                <a:cs typeface="Consolas" panose="020B0609020204030204" pitchFamily="49" charset="0"/>
                <a:sym typeface="Arial" panose="020B0604020202020204" pitchFamily="34" charset="0"/>
              </a:rPr>
              <a:t> </a:t>
            </a:r>
            <a:r>
              <a:rPr lang="en-US" altLang="zh-CN" sz="1600" dirty="0">
                <a:latin typeface="+mj-ea"/>
                <a:ea typeface="+mj-ea"/>
                <a:cs typeface="Consolas" panose="020B0609020204030204" pitchFamily="49" charset="0"/>
                <a:sym typeface="Arial" panose="020B0604020202020204" pitchFamily="34" charset="0"/>
              </a:rPr>
              <a:t>frameworks</a:t>
            </a:r>
          </a:p>
          <a:p>
            <a:pPr lvl="1"/>
            <a:r>
              <a:rPr lang="en-US" altLang="zh-CN" sz="1600" dirty="0" err="1">
                <a:latin typeface="+mj-ea"/>
                <a:ea typeface="+mj-ea"/>
                <a:cs typeface="Consolas" panose="020B0609020204030204" pitchFamily="49" charset="0"/>
                <a:sym typeface="Arial" panose="020B0604020202020204" pitchFamily="34" charset="0"/>
              </a:rPr>
              <a:t>Tensorflow</a:t>
            </a:r>
            <a:r>
              <a:rPr lang="en-US" altLang="zh-CN" sz="1600" dirty="0">
                <a:latin typeface="+mj-ea"/>
                <a:ea typeface="+mj-ea"/>
                <a:cs typeface="Consolas" panose="020B0609020204030204" pitchFamily="49" charset="0"/>
                <a:sym typeface="Arial" panose="020B0604020202020204" pitchFamily="34" charset="0"/>
              </a:rPr>
              <a:t>, </a:t>
            </a:r>
            <a:r>
              <a:rPr lang="en-US" altLang="zh-CN" sz="1600" dirty="0" err="1">
                <a:latin typeface="+mj-ea"/>
                <a:ea typeface="+mj-ea"/>
                <a:cs typeface="Consolas" panose="020B0609020204030204" pitchFamily="49" charset="0"/>
                <a:sym typeface="Arial" panose="020B0604020202020204" pitchFamily="34" charset="0"/>
              </a:rPr>
              <a:t>Pytorch</a:t>
            </a:r>
            <a:r>
              <a:rPr lang="en-US" altLang="zh-CN" sz="1600" dirty="0">
                <a:latin typeface="+mj-ea"/>
                <a:ea typeface="+mj-ea"/>
                <a:cs typeface="Consolas" panose="020B0609020204030204" pitchFamily="49" charset="0"/>
                <a:sym typeface="Arial" panose="020B0604020202020204" pitchFamily="34" charset="0"/>
              </a:rPr>
              <a:t>, </a:t>
            </a:r>
            <a:r>
              <a:rPr lang="en-US" altLang="zh-CN" sz="1600" dirty="0" err="1">
                <a:latin typeface="+mj-ea"/>
                <a:ea typeface="+mj-ea"/>
                <a:cs typeface="Consolas" panose="020B0609020204030204" pitchFamily="49" charset="0"/>
                <a:sym typeface="Arial" panose="020B0604020202020204" pitchFamily="34" charset="0"/>
              </a:rPr>
              <a:t>Mindspore</a:t>
            </a:r>
            <a:r>
              <a:rPr lang="en-US" altLang="zh-CN" sz="1600" dirty="0">
                <a:latin typeface="+mj-ea"/>
                <a:ea typeface="+mj-ea"/>
                <a:cs typeface="Consolas" panose="020B0609020204030204" pitchFamily="49" charset="0"/>
                <a:sym typeface="Arial" panose="020B0604020202020204" pitchFamily="34" charset="0"/>
              </a:rPr>
              <a:t>, etc.</a:t>
            </a:r>
          </a:p>
          <a:p>
            <a:pPr lvl="1"/>
            <a:endParaRPr lang="en-US" altLang="zh-CN" sz="2000" dirty="0">
              <a:latin typeface="Consolas" panose="020B0609020204030204" pitchFamily="49" charset="0"/>
              <a:cs typeface="Consolas" panose="020B0609020204030204" pitchFamily="49" charset="0"/>
              <a:sym typeface="Arial" panose="020B0604020202020204" pitchFamily="34" charset="0"/>
            </a:endParaRPr>
          </a:p>
          <a:p>
            <a:r>
              <a:rPr lang="en-US" altLang="zh-CN" sz="2000" dirty="0">
                <a:latin typeface="Consolas" panose="020B0609020204030204" pitchFamily="49" charset="0"/>
                <a:cs typeface="Consolas" panose="020B0609020204030204" pitchFamily="49" charset="0"/>
                <a:sym typeface="Arial" panose="020B0604020202020204" pitchFamily="34" charset="0"/>
              </a:rPr>
              <a:t>Algorithm</a:t>
            </a:r>
          </a:p>
          <a:p>
            <a:pPr lvl="1"/>
            <a:r>
              <a:rPr lang="en-US" altLang="zh-CN" sz="1600" dirty="0">
                <a:latin typeface="Consolas" panose="020B0609020204030204" pitchFamily="49" charset="0"/>
                <a:cs typeface="Consolas" panose="020B0609020204030204" pitchFamily="49" charset="0"/>
                <a:sym typeface="Arial" panose="020B0604020202020204" pitchFamily="34" charset="0"/>
              </a:rPr>
              <a:t>train</a:t>
            </a:r>
          </a:p>
          <a:p>
            <a:pPr lvl="1"/>
            <a:r>
              <a:rPr lang="en-US" altLang="zh-CN" sz="1600" dirty="0" err="1">
                <a:latin typeface="Consolas" panose="020B0609020204030204" pitchFamily="49" charset="0"/>
                <a:cs typeface="Consolas" panose="020B0609020204030204" pitchFamily="49" charset="0"/>
                <a:sym typeface="Arial" panose="020B0604020202020204" pitchFamily="34" charset="0"/>
              </a:rPr>
              <a:t>prepare_data</a:t>
            </a:r>
            <a:endParaRPr lang="en-US" altLang="zh-CN" sz="1600" dirty="0">
              <a:latin typeface="Consolas" panose="020B0609020204030204" pitchFamily="49" charset="0"/>
              <a:cs typeface="Consolas" panose="020B0609020204030204" pitchFamily="49" charset="0"/>
              <a:sym typeface="Arial" panose="020B0604020202020204" pitchFamily="34" charset="0"/>
            </a:endParaRPr>
          </a:p>
          <a:p>
            <a:pPr lvl="1"/>
            <a:endParaRPr lang="en-US" altLang="zh-CN" sz="2000" dirty="0">
              <a:latin typeface="Consolas" panose="020B0609020204030204" pitchFamily="49" charset="0"/>
              <a:cs typeface="Consolas" panose="020B0609020204030204" pitchFamily="49" charset="0"/>
              <a:sym typeface="Arial" panose="020B0604020202020204" pitchFamily="34" charset="0"/>
            </a:endParaRPr>
          </a:p>
          <a:p>
            <a:r>
              <a:rPr lang="en-US" altLang="zh-CN" sz="2000" dirty="0">
                <a:latin typeface="Consolas" panose="020B0609020204030204" pitchFamily="49" charset="0"/>
                <a:cs typeface="Consolas" panose="020B0609020204030204" pitchFamily="49" charset="0"/>
                <a:sym typeface="Arial" panose="020B0604020202020204" pitchFamily="34" charset="0"/>
              </a:rPr>
              <a:t>Agent</a:t>
            </a:r>
          </a:p>
          <a:p>
            <a:pPr lvl="1"/>
            <a:r>
              <a:rPr lang="en-US" altLang="zh-CN" sz="1600" dirty="0" err="1">
                <a:latin typeface="Consolas" panose="020B0609020204030204" pitchFamily="49" charset="0"/>
                <a:cs typeface="Consolas" panose="020B0609020204030204" pitchFamily="49" charset="0"/>
                <a:sym typeface="Arial" panose="020B0604020202020204" pitchFamily="34" charset="0"/>
              </a:rPr>
              <a:t>infer_action</a:t>
            </a:r>
            <a:endParaRPr lang="en-US" altLang="zh-CN" sz="1600" dirty="0">
              <a:latin typeface="Consolas" panose="020B0609020204030204" pitchFamily="49" charset="0"/>
              <a:cs typeface="Consolas" panose="020B0609020204030204" pitchFamily="49" charset="0"/>
              <a:sym typeface="Arial" panose="020B0604020202020204" pitchFamily="34" charset="0"/>
            </a:endParaRPr>
          </a:p>
          <a:p>
            <a:pPr lvl="1"/>
            <a:r>
              <a:rPr lang="en-US" altLang="zh-CN" sz="1600" dirty="0" err="1">
                <a:latin typeface="Consolas" panose="020B0609020204030204" pitchFamily="49" charset="0"/>
                <a:cs typeface="Consolas" panose="020B0609020204030204" pitchFamily="49" charset="0"/>
                <a:sym typeface="Arial" panose="020B0604020202020204" pitchFamily="34" charset="0"/>
              </a:rPr>
              <a:t>handle_env_feedback</a:t>
            </a:r>
            <a:endParaRPr lang="en-US" altLang="zh-CN" sz="1600" dirty="0">
              <a:latin typeface="Consolas" panose="020B0609020204030204" pitchFamily="49" charset="0"/>
              <a:cs typeface="Consolas" panose="020B0609020204030204" pitchFamily="49" charset="0"/>
              <a:sym typeface="Arial" panose="020B0604020202020204" pitchFamily="34" charset="0"/>
            </a:endParaRPr>
          </a:p>
        </p:txBody>
      </p:sp>
    </p:spTree>
    <p:extLst>
      <p:ext uri="{BB962C8B-B14F-4D97-AF65-F5344CB8AC3E}">
        <p14:creationId xmlns:p14="http://schemas.microsoft.com/office/powerpoint/2010/main" val="3100209561"/>
      </p:ext>
    </p:extLst>
  </p:cSld>
  <p:clrMapOvr>
    <a:masterClrMapping/>
  </p:clrMapOvr>
</p:sld>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开题模板" id="{4F038927-1259-664F-8AED-D04D428ADADD}" vid="{341D4492-4B4F-2D4A-BEBC-9D30B95CE2B6}"/>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开题模板" id="{4F038927-1259-664F-8AED-D04D428ADADD}" vid="{A4B1814B-C1E1-3C46-8F8B-975FA975E191}"/>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开题模板</Template>
  <TotalTime>612</TotalTime>
  <Words>442</Words>
  <Application>Microsoft Macintosh PowerPoint</Application>
  <PresentationFormat>宽屏</PresentationFormat>
  <Paragraphs>209</Paragraphs>
  <Slides>17</Slides>
  <Notes>4</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17</vt:i4>
      </vt:variant>
    </vt:vector>
  </HeadingPairs>
  <TitlesOfParts>
    <vt:vector size="25" baseType="lpstr">
      <vt:lpstr>等线</vt:lpstr>
      <vt:lpstr>等线</vt:lpstr>
      <vt:lpstr>微软雅黑</vt:lpstr>
      <vt:lpstr>LinLibertineTB</vt:lpstr>
      <vt:lpstr>Arial</vt:lpstr>
      <vt:lpstr>Consolas</vt:lpstr>
      <vt:lpstr>自定义设计方案</vt:lpstr>
      <vt:lpstr>1_自定义设计方案</vt:lpstr>
      <vt:lpstr>PowerPoint 演示文稿</vt:lpstr>
      <vt:lpstr>Deep Reinforcement Learning</vt:lpstr>
      <vt:lpstr>Communication Characteristics of Deep Reinforcement Learning</vt:lpstr>
      <vt:lpstr>Communication-Computation Overlap Opportunity</vt:lpstr>
      <vt:lpstr>Shortcomings of Prior DRL Frameworks</vt:lpstr>
      <vt:lpstr>Design Principles of XingTian </vt:lpstr>
      <vt:lpstr>Architecture of XingTian</vt:lpstr>
      <vt:lpstr>Distributed Deployment of XingTian</vt:lpstr>
      <vt:lpstr>Construct DRL Algorithms with XingTian</vt:lpstr>
      <vt:lpstr>PowerPoint 演示文稿</vt:lpstr>
      <vt:lpstr>Convergence and Execution Time of DRL Algorithms</vt:lpstr>
      <vt:lpstr>Throughput of IMPALA</vt:lpstr>
      <vt:lpstr>Transmission Time Analysis of IMPALA</vt:lpstr>
      <vt:lpstr>Throughput of DQN and PPO</vt:lpstr>
      <vt:lpstr>Summary</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plch3</dc:creator>
  <cp:lastModifiedBy>丽晨 潘</cp:lastModifiedBy>
  <cp:revision>181</cp:revision>
  <dcterms:created xsi:type="dcterms:W3CDTF">2022-11-01T08:35:07Z</dcterms:created>
  <dcterms:modified xsi:type="dcterms:W3CDTF">2022-11-05T07:33:04Z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